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2" r:id="rId19"/>
    <p:sldId id="275" r:id="rId20"/>
    <p:sldId id="274"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4" r:id="rId38"/>
    <p:sldId id="296" r:id="rId39"/>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8" autoAdjust="0"/>
    <p:restoredTop sz="94660"/>
  </p:normalViewPr>
  <p:slideViewPr>
    <p:cSldViewPr snapToGrid="0">
      <p:cViewPr varScale="1">
        <p:scale>
          <a:sx n="119" d="100"/>
          <a:sy n="119" d="100"/>
        </p:scale>
        <p:origin x="132" y="29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61177C3-DC60-4548-BAE6-6A22C6B99A8A}" type="datetimeFigureOut">
              <a:rPr lang="de-DE" smtClean="0"/>
              <a:t>11.12.2023</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1E0626-967F-46B4-A58C-E511B1B22936}" type="slidenum">
              <a:rPr lang="de-DE" smtClean="0"/>
              <a:t>‹Nr.›</a:t>
            </a:fld>
            <a:endParaRPr lang="de-DE"/>
          </a:p>
        </p:txBody>
      </p:sp>
    </p:spTree>
    <p:extLst>
      <p:ext uri="{BB962C8B-B14F-4D97-AF65-F5344CB8AC3E}">
        <p14:creationId xmlns:p14="http://schemas.microsoft.com/office/powerpoint/2010/main" val="264845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de-DE" dirty="0"/>
          </a:p>
        </p:txBody>
      </p:sp>
    </p:spTree>
    <p:extLst>
      <p:ext uri="{BB962C8B-B14F-4D97-AF65-F5344CB8AC3E}">
        <p14:creationId xmlns:p14="http://schemas.microsoft.com/office/powerpoint/2010/main" val="8771517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705971"/>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838200" y="1264024"/>
            <a:ext cx="10515600" cy="4912939"/>
          </a:xfrm>
        </p:spPr>
        <p:txBody>
          <a:bodyPr/>
          <a:lstStyle>
            <a:lvl1pPr>
              <a:defRPr sz="2400"/>
            </a:lvl1pPr>
          </a:lstStyle>
          <a:p>
            <a:pPr lvl="0"/>
            <a:r>
              <a:rPr lang="de-DE" dirty="0" smtClean="0"/>
              <a:t>Formatvorlagen des Textmasters bearbeiten</a:t>
            </a:r>
          </a:p>
          <a:p>
            <a:pPr lvl="1"/>
            <a:r>
              <a:rPr lang="de-DE" dirty="0" smtClean="0"/>
              <a:t>Zweite Ebene</a:t>
            </a:r>
          </a:p>
        </p:txBody>
      </p:sp>
      <p:pic>
        <p:nvPicPr>
          <p:cNvPr id="7" name="Grafik 6"/>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10"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
        <p:nvSpPr>
          <p:cNvPr id="5" name="Textfeld 4"/>
          <p:cNvSpPr txBox="1"/>
          <p:nvPr userDrawn="1"/>
        </p:nvSpPr>
        <p:spPr>
          <a:xfrm>
            <a:off x="4645154" y="6300140"/>
            <a:ext cx="2901692" cy="276999"/>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tint val="75000"/>
                  </a:schemeClr>
                </a:solidFill>
                <a:latin typeface="+mn-lt"/>
                <a:ea typeface="+mn-ea"/>
                <a:cs typeface="+mn-cs"/>
              </a:rPr>
              <a:t>Durchführung Zentrale Prüfungen 10 - 2024</a:t>
            </a:r>
          </a:p>
        </p:txBody>
      </p:sp>
    </p:spTree>
    <p:extLst>
      <p:ext uri="{BB962C8B-B14F-4D97-AF65-F5344CB8AC3E}">
        <p14:creationId xmlns:p14="http://schemas.microsoft.com/office/powerpoint/2010/main" val="1540987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smtClean="0"/>
              <a:t>Formatvorlagen des Textmasters bearbeiten</a:t>
            </a:r>
          </a:p>
        </p:txBody>
      </p:sp>
      <p:pic>
        <p:nvPicPr>
          <p:cNvPr id="9" name="Grafik 8"/>
          <p:cNvPicPr>
            <a:picLocks noChangeAspect="1"/>
          </p:cNvPicPr>
          <p:nvPr userDrawn="1"/>
        </p:nvPicPr>
        <p:blipFill rotWithShape="1">
          <a:blip r:embed="rId2">
            <a:extLst>
              <a:ext uri="{28A0092B-C50C-407E-A947-70E740481C1C}">
                <a14:useLocalDpi xmlns:a14="http://schemas.microsoft.com/office/drawing/2010/main" val="0"/>
              </a:ext>
            </a:extLst>
          </a:blip>
          <a:srcRect l="3884" t="35715" r="5058" b="21429"/>
          <a:stretch/>
        </p:blipFill>
        <p:spPr>
          <a:xfrm>
            <a:off x="838200" y="6239710"/>
            <a:ext cx="1734671" cy="342900"/>
          </a:xfrm>
          <a:prstGeom prst="rect">
            <a:avLst/>
          </a:prstGeom>
        </p:spPr>
      </p:pic>
      <p:sp>
        <p:nvSpPr>
          <p:cNvPr id="7"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Durchführung Zentrale Prüfungen 10 - 2024</a:t>
            </a:r>
            <a:endParaRPr lang="de-DE" dirty="0"/>
          </a:p>
        </p:txBody>
      </p:sp>
      <p:sp>
        <p:nvSpPr>
          <p:cNvPr id="8"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7324746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Fußzeilenplatzhalter 4"/>
          <p:cNvSpPr>
            <a:spLocks noGrp="1"/>
          </p:cNvSpPr>
          <p:nvPr>
            <p:ph type="ftr" sz="quarter" idx="3"/>
          </p:nvPr>
        </p:nvSpPr>
        <p:spPr>
          <a:xfrm>
            <a:off x="4038600" y="6256078"/>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dirty="0" smtClean="0"/>
              <a:t>Durchführung Zentrale Prüfungen 10 - 2024</a:t>
            </a:r>
            <a:endParaRPr lang="de-DE" dirty="0"/>
          </a:p>
        </p:txBody>
      </p:sp>
      <p:sp>
        <p:nvSpPr>
          <p:cNvPr id="6" name="Foliennummernplatzhalter 5"/>
          <p:cNvSpPr>
            <a:spLocks noGrp="1"/>
          </p:cNvSpPr>
          <p:nvPr>
            <p:ph type="sldNum" sz="quarter" idx="4"/>
          </p:nvPr>
        </p:nvSpPr>
        <p:spPr>
          <a:xfrm>
            <a:off x="8610600" y="628014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6A42B-FB4D-445F-B8E6-119450479298}" type="slidenum">
              <a:rPr lang="de-DE" smtClean="0"/>
              <a:pPr/>
              <a:t>‹Nr.›</a:t>
            </a:fld>
            <a:endParaRPr lang="de-DE" dirty="0"/>
          </a:p>
        </p:txBody>
      </p:sp>
    </p:spTree>
    <p:extLst>
      <p:ext uri="{BB962C8B-B14F-4D97-AF65-F5344CB8AC3E}">
        <p14:creationId xmlns:p14="http://schemas.microsoft.com/office/powerpoint/2010/main" val="14943409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fach.php?fach=4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faech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standardsicherung.schulministerium.nrw.de/cms/zentrale-pruefungen-10/uebersicht/"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pruefungsaufgaben/"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mailto:pruefungen10@qua-lis.nrw.de" TargetMode="External"/><Relationship Id="rId2" Type="http://schemas.openxmlformats.org/officeDocument/2006/relationships/hyperlink" Target="https://www.standardsicherung.schulministerium.nrw.de/cms/zentrale-pruefungen-10/fragen-und-antworten/"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s://www.schulministerium.nrw/gewaehrung-von-nachteilsausgleichen" TargetMode="External"/><Relationship Id="rId2" Type="http://schemas.openxmlformats.org/officeDocument/2006/relationships/hyperlink" Target="https://www.standardsicherung.schulministerium.nrw.de/cms/zentrale-pruefungen-10/rechtsgrundlagen/" TargetMode="External"/><Relationship Id="rId1" Type="http://schemas.openxmlformats.org/officeDocument/2006/relationships/slideLayout" Target="../slideLayouts/slideLayout2.xml"/><Relationship Id="rId5" Type="http://schemas.openxmlformats.org/officeDocument/2006/relationships/hyperlink" Target="mailto:pruefungen10@qua-lis.nrw.de" TargetMode="External"/><Relationship Id="rId4" Type="http://schemas.openxmlformats.org/officeDocument/2006/relationships/hyperlink" Target="https://meldeportal.qua-lis.nrw.de/login"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b="1" dirty="0" smtClean="0"/>
              <a:t>Durchführung</a:t>
            </a:r>
            <a:br>
              <a:rPr lang="de-DE" b="1" dirty="0" smtClean="0"/>
            </a:br>
            <a:r>
              <a:rPr lang="de-DE" b="1" dirty="0" smtClean="0"/>
              <a:t>Zentrale Prüfungen</a:t>
            </a:r>
            <a:br>
              <a:rPr lang="de-DE" b="1" dirty="0" smtClean="0"/>
            </a:br>
            <a:r>
              <a:rPr lang="de-DE" b="1" dirty="0" smtClean="0">
                <a:solidFill>
                  <a:srgbClr val="FF0000"/>
                </a:solidFill>
              </a:rPr>
              <a:t>2024</a:t>
            </a:r>
            <a:endParaRPr lang="de-DE" b="1" dirty="0"/>
          </a:p>
        </p:txBody>
      </p:sp>
      <p:sp>
        <p:nvSpPr>
          <p:cNvPr id="3" name="Untertitel 2"/>
          <p:cNvSpPr>
            <a:spLocks noGrp="1"/>
          </p:cNvSpPr>
          <p:nvPr>
            <p:ph type="subTitle" idx="1"/>
          </p:nvPr>
        </p:nvSpPr>
        <p:spPr/>
        <p:txBody>
          <a:bodyPr>
            <a:normAutofit/>
          </a:bodyPr>
          <a:lstStyle/>
          <a:p>
            <a:r>
              <a:rPr lang="de-DE" sz="3000" dirty="0" smtClean="0"/>
              <a:t>Verfahren – Termine</a:t>
            </a:r>
          </a:p>
          <a:p>
            <a:r>
              <a:rPr lang="de-DE" sz="3000" dirty="0" smtClean="0"/>
              <a:t>zur Unterstützung der Dienstbesprechung in der Schule</a:t>
            </a:r>
          </a:p>
          <a:p>
            <a:pPr>
              <a:spcBef>
                <a:spcPts val="2400"/>
              </a:spcBef>
            </a:pPr>
            <a:r>
              <a:rPr lang="de-DE" sz="2000" b="1" dirty="0" smtClean="0"/>
              <a:t>Bezug:</a:t>
            </a:r>
            <a:r>
              <a:rPr lang="de-DE" sz="2000" dirty="0" smtClean="0"/>
              <a:t> Rundverfügung zu den Zentralen Prüfungen 10 im Jahr 2024 – </a:t>
            </a:r>
            <a:r>
              <a:rPr lang="de-DE" sz="2000" b="1" dirty="0" smtClean="0"/>
              <a:t>Teil A</a:t>
            </a:r>
          </a:p>
          <a:p>
            <a:endParaRPr lang="de-DE" sz="2800" dirty="0"/>
          </a:p>
        </p:txBody>
      </p:sp>
      <p:pic>
        <p:nvPicPr>
          <p:cNvPr id="4" name="Grafik 3"/>
          <p:cNvPicPr>
            <a:picLocks noChangeAspect="1"/>
          </p:cNvPicPr>
          <p:nvPr/>
        </p:nvPicPr>
        <p:blipFill rotWithShape="1">
          <a:blip r:embed="rId2">
            <a:extLst>
              <a:ext uri="{28A0092B-C50C-407E-A947-70E740481C1C}">
                <a14:useLocalDpi xmlns:a14="http://schemas.microsoft.com/office/drawing/2010/main" val="0"/>
              </a:ext>
            </a:extLst>
          </a:blip>
          <a:srcRect l="4133" t="36244" r="4845" b="18889"/>
          <a:stretch/>
        </p:blipFill>
        <p:spPr>
          <a:xfrm>
            <a:off x="9140417" y="684107"/>
            <a:ext cx="2116863" cy="438256"/>
          </a:xfrm>
          <a:prstGeom prst="rect">
            <a:avLst/>
          </a:prstGeom>
        </p:spPr>
      </p:pic>
    </p:spTree>
    <p:extLst>
      <p:ext uri="{BB962C8B-B14F-4D97-AF65-F5344CB8AC3E}">
        <p14:creationId xmlns:p14="http://schemas.microsoft.com/office/powerpoint/2010/main" val="3666382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Bearbeitungsdauer</a:t>
            </a:r>
            <a:endParaRPr lang="de-DE" dirty="0"/>
          </a:p>
        </p:txBody>
      </p:sp>
      <p:sp>
        <p:nvSpPr>
          <p:cNvPr id="3" name="Inhaltsplatzhalter 2"/>
          <p:cNvSpPr>
            <a:spLocks noGrp="1"/>
          </p:cNvSpPr>
          <p:nvPr>
            <p:ph idx="1"/>
          </p:nvPr>
        </p:nvSpPr>
        <p:spPr/>
        <p:txBody>
          <a:bodyPr>
            <a:normAutofit lnSpcReduction="10000"/>
          </a:bodyPr>
          <a:lstStyle/>
          <a:p>
            <a:r>
              <a:rPr lang="de-DE" dirty="0" smtClean="0"/>
              <a:t>Der 1. Aufgabenteil ist spätestens nach der dafür festgelegten Dauer (in Deutsch und Mathematik ggf. zuzüglich der Bonuszeit von 10 Minuten) abzugeben. </a:t>
            </a:r>
          </a:p>
          <a:p>
            <a:r>
              <a:rPr lang="de-DE" dirty="0" smtClean="0"/>
              <a:t>Nach der Abgabe des ersten Teils kann sofort mit dem zweiten Aufgabenteil begonnen werden. </a:t>
            </a:r>
          </a:p>
          <a:p>
            <a:r>
              <a:rPr lang="de-DE" dirty="0" smtClean="0"/>
              <a:t>Wird in den Fächern Deutsch und Mathematik der erste Aufgabenteil früher als in der oben vorgesehenen Zeit abgegeben, steht entsprechend mehr Zeit für die Bearbeitung des zweiten Teils zur Verfügung. </a:t>
            </a:r>
          </a:p>
          <a:p>
            <a:r>
              <a:rPr lang="de-DE" dirty="0" smtClean="0"/>
              <a:t>Die Uhrzeiten des jeweils zur Verfügung stehenden Zeitrahmens werden von der Aufsicht führenden Lehrkraft zu Beginn der Prüfung an die Tafel geschrieben, z.B.:</a:t>
            </a:r>
          </a:p>
          <a:p>
            <a:pPr marL="0" indent="0">
              <a:buNone/>
            </a:pPr>
            <a:r>
              <a:rPr lang="de-DE" dirty="0" smtClean="0">
                <a:latin typeface="Ink Free" panose="03080402000500000000" pitchFamily="66" charset="0"/>
              </a:rPr>
              <a:t>	</a:t>
            </a:r>
            <a:r>
              <a:rPr lang="de-DE" u="sng" dirty="0" smtClean="0">
                <a:latin typeface="Ink Free" panose="03080402000500000000" pitchFamily="66" charset="0"/>
              </a:rPr>
              <a:t>ZP 10 Deutsch MSA</a:t>
            </a:r>
          </a:p>
          <a:p>
            <a:pPr marL="0" indent="0" defTabSz="1009650">
              <a:buNone/>
              <a:tabLst>
                <a:tab pos="898525" algn="l"/>
              </a:tabLst>
            </a:pPr>
            <a:r>
              <a:rPr lang="de-DE" dirty="0" smtClean="0">
                <a:latin typeface="Ink Free" panose="03080402000500000000" pitchFamily="66" charset="0"/>
              </a:rPr>
              <a:t>	Beginn der Prüfung:	9:00 Uhr</a:t>
            </a:r>
          </a:p>
          <a:p>
            <a:pPr marL="0" indent="0" defTabSz="1009650">
              <a:buNone/>
              <a:tabLst>
                <a:tab pos="898525" algn="l"/>
              </a:tabLst>
            </a:pPr>
            <a:r>
              <a:rPr lang="de-DE" dirty="0" smtClean="0">
                <a:latin typeface="Ink Free" panose="03080402000500000000" pitchFamily="66" charset="0"/>
              </a:rPr>
              <a:t>	Abgabe 1. Prüfungsteil:	spätestens 9:40 Uhr</a:t>
            </a:r>
          </a:p>
          <a:p>
            <a:pPr marL="0" indent="0" defTabSz="1009650">
              <a:buNone/>
              <a:tabLst>
                <a:tab pos="898525" algn="l"/>
              </a:tabLst>
            </a:pPr>
            <a:r>
              <a:rPr lang="de-DE" dirty="0" smtClean="0">
                <a:latin typeface="Ink Free" panose="03080402000500000000" pitchFamily="66" charset="0"/>
              </a:rPr>
              <a:t>	Abgabe 2. Prüfungsteil:	spätestens 11:50 Uhr</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10</a:t>
            </a:fld>
            <a:endParaRPr lang="de-DE" dirty="0"/>
          </a:p>
        </p:txBody>
      </p:sp>
    </p:spTree>
    <p:extLst>
      <p:ext uri="{BB962C8B-B14F-4D97-AF65-F5344CB8AC3E}">
        <p14:creationId xmlns:p14="http://schemas.microsoft.com/office/powerpoint/2010/main" val="4296581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Hilfsmittel: </a:t>
            </a:r>
            <a:r>
              <a:rPr lang="de-DE" b="1" dirty="0" smtClean="0"/>
              <a:t>Deutsch</a:t>
            </a:r>
            <a:endParaRPr lang="de-DE" b="1" dirty="0"/>
          </a:p>
        </p:txBody>
      </p:sp>
      <p:sp>
        <p:nvSpPr>
          <p:cNvPr id="3" name="Inhaltsplatzhalter 2"/>
          <p:cNvSpPr>
            <a:spLocks noGrp="1"/>
          </p:cNvSpPr>
          <p:nvPr>
            <p:ph idx="1"/>
          </p:nvPr>
        </p:nvSpPr>
        <p:spPr/>
        <p:txBody>
          <a:bodyPr/>
          <a:lstStyle/>
          <a:p>
            <a:r>
              <a:rPr lang="de-DE" dirty="0" smtClean="0"/>
              <a:t>Im Fach Deutsch müssen mehrere Exemplare eines Wörterbuchs zur deutschen Rechtschreibung zur Einsichtnahme für die Prüflinge im Prüfungsraum bereit liegen.</a:t>
            </a:r>
          </a:p>
          <a:p>
            <a:r>
              <a:rPr lang="de-DE" dirty="0" smtClean="0"/>
              <a:t>Fünf Exemplare dürften in der Regel ausreichen.</a:t>
            </a:r>
          </a:p>
          <a:p>
            <a:r>
              <a:rPr lang="de-DE" dirty="0" smtClean="0"/>
              <a:t>Wörterbücher für andere Muttersprachen als Deutsch sind in den zentralen Prüfungen nicht zugelassen.</a:t>
            </a:r>
          </a:p>
          <a:p>
            <a:r>
              <a:rPr lang="de-DE" dirty="0" smtClean="0"/>
              <a:t>Sollten sich Hilfen, die in den Aufgabenstellungen nicht vorgesehen sind, für das Verständnis einer Aufgabe als unverzichtbar erweisen, so sind diese von der jeweiligen Fachlehrkraft zu geben und in das Protokoll aufzunehmen.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11</a:t>
            </a:fld>
            <a:endParaRPr lang="de-DE" dirty="0"/>
          </a:p>
        </p:txBody>
      </p:sp>
    </p:spTree>
    <p:extLst>
      <p:ext uri="{BB962C8B-B14F-4D97-AF65-F5344CB8AC3E}">
        <p14:creationId xmlns:p14="http://schemas.microsoft.com/office/powerpoint/2010/main" val="32637641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Hilfsmittel: </a:t>
            </a:r>
            <a:r>
              <a:rPr lang="de-DE" b="1" dirty="0" smtClean="0"/>
              <a:t>Englisch</a:t>
            </a:r>
            <a:endParaRPr lang="de-DE" b="1" dirty="0"/>
          </a:p>
        </p:txBody>
      </p:sp>
      <p:sp>
        <p:nvSpPr>
          <p:cNvPr id="3" name="Inhaltsplatzhalter 2"/>
          <p:cNvSpPr>
            <a:spLocks noGrp="1"/>
          </p:cNvSpPr>
          <p:nvPr>
            <p:ph idx="1"/>
          </p:nvPr>
        </p:nvSpPr>
        <p:spPr/>
        <p:txBody>
          <a:bodyPr/>
          <a:lstStyle/>
          <a:p>
            <a:r>
              <a:rPr lang="de-DE" dirty="0" smtClean="0"/>
              <a:t>Im Fach Englisch sind keine Wörterbücher zugelassen. </a:t>
            </a:r>
          </a:p>
          <a:p>
            <a:r>
              <a:rPr lang="de-DE" dirty="0" smtClean="0"/>
              <a:t>Sollten sich Hilfen, die in den Aufgabenstellungen nicht vorgesehen sind, für das Verständnis einer Aufgabe als unverzichtbar erweisen, so sind diese von der jeweiligen Fachlehrkraft zu geben und in das Protokoll aufzunehmen.</a:t>
            </a:r>
          </a:p>
          <a:p>
            <a:endParaRPr lang="de-DE" dirty="0" smtClean="0"/>
          </a:p>
          <a:p>
            <a:pPr marL="0" indent="0">
              <a:buNone/>
            </a:pPr>
            <a:r>
              <a:rPr lang="de-DE" u="sng" dirty="0" smtClean="0"/>
              <a:t>Bitte beachten:</a:t>
            </a:r>
          </a:p>
          <a:p>
            <a:pPr marL="0" indent="0">
              <a:buNone/>
              <a:tabLst>
                <a:tab pos="182563" algn="l"/>
              </a:tabLst>
            </a:pPr>
            <a:r>
              <a:rPr lang="de-DE" dirty="0" smtClean="0"/>
              <a:t>	</a:t>
            </a:r>
            <a:r>
              <a:rPr lang="de-DE" dirty="0" err="1" smtClean="0"/>
              <a:t>RdErl</a:t>
            </a:r>
            <a:r>
              <a:rPr lang="de-DE" dirty="0" smtClean="0"/>
              <a:t>. des MSW v. 18.11.2005 zum Gebrauch ein- und zweisprachiger 	Wörterbücher in den fremdsprachlichen Fächern, BASS 15 – 02 Nr. 13</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12</a:t>
            </a:fld>
            <a:endParaRPr lang="de-DE" dirty="0"/>
          </a:p>
        </p:txBody>
      </p:sp>
    </p:spTree>
    <p:extLst>
      <p:ext uri="{BB962C8B-B14F-4D97-AF65-F5344CB8AC3E}">
        <p14:creationId xmlns:p14="http://schemas.microsoft.com/office/powerpoint/2010/main" val="1488806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Hilfsmittel: </a:t>
            </a:r>
            <a:r>
              <a:rPr lang="de-DE" b="1" dirty="0" smtClean="0"/>
              <a:t>Mathematik (Neu)</a:t>
            </a:r>
            <a:endParaRPr lang="de-DE" b="1" dirty="0"/>
          </a:p>
        </p:txBody>
      </p:sp>
      <p:sp>
        <p:nvSpPr>
          <p:cNvPr id="3" name="Inhaltsplatzhalter 2"/>
          <p:cNvSpPr>
            <a:spLocks noGrp="1"/>
          </p:cNvSpPr>
          <p:nvPr>
            <p:ph idx="1"/>
          </p:nvPr>
        </p:nvSpPr>
        <p:spPr/>
        <p:txBody>
          <a:bodyPr/>
          <a:lstStyle/>
          <a:p>
            <a:r>
              <a:rPr lang="de-DE" dirty="0" smtClean="0"/>
              <a:t>Im Fach Mathematik sind im ersten Prüfungsteil lediglich die Hilfsmittel Zirkel und Geodreieck zugelassen. Im zweiten Prüfungsteil sind die Hilfsmittel Zirkel und Geodreieck, eine handelsübliche oder die vom Ministerium im Internet bereitgestellte Formelsammlung sowie Taschenrechner zugelassen. Alle Hilfsmittel müssen im Unterricht eingeführt und regelmäßig verwendet worden sein.</a:t>
            </a:r>
          </a:p>
          <a:p>
            <a:r>
              <a:rPr lang="de-DE" dirty="0" smtClean="0"/>
              <a:t>In den Prüfungen unterliegen wissenschaftliche Taschenrechner (ohne oder mit Grafikfähigkeit bzw. CAS) keiner Einschränkung bzgl. des Funktionsspektrums. Innerhalb eines Kurses dürfen nur in ihrer Funktionalität vergleichbare Taschenrechner verwendet werden.  Die Fachlehrkraft hat vor der Prüfung bei allen Taschenrechnern einen Speicher-</a:t>
            </a:r>
            <a:r>
              <a:rPr lang="de-DE" dirty="0" err="1" smtClean="0"/>
              <a:t>Reset</a:t>
            </a:r>
            <a:r>
              <a:rPr lang="de-DE" dirty="0" smtClean="0"/>
              <a:t> durchzuführen oder sich von der vorgenommenen Löschung des Speichers zu überzeugen.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13</a:t>
            </a:fld>
            <a:endParaRPr lang="de-DE" dirty="0"/>
          </a:p>
        </p:txBody>
      </p:sp>
    </p:spTree>
    <p:extLst>
      <p:ext uri="{BB962C8B-B14F-4D97-AF65-F5344CB8AC3E}">
        <p14:creationId xmlns:p14="http://schemas.microsoft.com/office/powerpoint/2010/main" val="21563572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Hilfsmittel: </a:t>
            </a:r>
            <a:r>
              <a:rPr lang="de-DE" b="1" dirty="0" smtClean="0"/>
              <a:t>Mathematik (Neu)</a:t>
            </a:r>
            <a:endParaRPr lang="de-DE" b="1" dirty="0"/>
          </a:p>
        </p:txBody>
      </p:sp>
      <p:sp>
        <p:nvSpPr>
          <p:cNvPr id="3" name="Inhaltsplatzhalter 2"/>
          <p:cNvSpPr>
            <a:spLocks noGrp="1"/>
          </p:cNvSpPr>
          <p:nvPr>
            <p:ph idx="1"/>
          </p:nvPr>
        </p:nvSpPr>
        <p:spPr/>
        <p:txBody>
          <a:bodyPr/>
          <a:lstStyle/>
          <a:p>
            <a:pPr marL="0" indent="0">
              <a:buNone/>
            </a:pPr>
            <a:r>
              <a:rPr lang="de-DE" dirty="0" smtClean="0"/>
              <a:t>Wird statt eines Taschenrechners eine entsprechende App/Software auf Tablet-, Laptop- oder Desktop-PC eingesetzt, sind in Prüfungssituationen folgende Bedingungen sicherzustellen:</a:t>
            </a:r>
          </a:p>
          <a:p>
            <a:pPr lvl="1">
              <a:buFont typeface="Symbol" panose="05050102010706020507" pitchFamily="18" charset="2"/>
              <a:buChar char="-"/>
            </a:pPr>
            <a:r>
              <a:rPr lang="de-DE" dirty="0" smtClean="0"/>
              <a:t>Die Prüfung erfolgt auf schuleigenen Geräten. Diese können Tablets, Laptops und Computer mit identischer App/Software sein, an deren Nutzung die Schülerinnen und Schüler im Unterricht hinreichend gewöhnt sind.</a:t>
            </a:r>
          </a:p>
          <a:p>
            <a:pPr lvl="1">
              <a:buFont typeface="Symbol" panose="05050102010706020507" pitchFamily="18" charset="2"/>
              <a:buChar char="-"/>
            </a:pPr>
            <a:r>
              <a:rPr lang="de-DE" dirty="0" smtClean="0"/>
              <a:t>Der Zugriff ist ausschließlich auf die App/Software möglich, nicht auf andere Programme/Apps, eigene Dateien, Internet oder Netzwerke aller Art. Eventuell eingebaute Kameras sind deaktiviert.</a:t>
            </a:r>
          </a:p>
          <a:p>
            <a:pPr lvl="1">
              <a:buFont typeface="Symbol" panose="05050102010706020507" pitchFamily="18" charset="2"/>
              <a:buChar char="-"/>
            </a:pPr>
            <a:r>
              <a:rPr lang="de-DE" dirty="0" smtClean="0"/>
              <a:t>Schuleigene Ersatzgeräte sind in ausreichender Anzahl vorzuhalten.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14</a:t>
            </a:fld>
            <a:endParaRPr lang="de-DE" dirty="0"/>
          </a:p>
        </p:txBody>
      </p:sp>
    </p:spTree>
    <p:extLst>
      <p:ext uri="{BB962C8B-B14F-4D97-AF65-F5344CB8AC3E}">
        <p14:creationId xmlns:p14="http://schemas.microsoft.com/office/powerpoint/2010/main" val="2911791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Hilfsmittel: </a:t>
            </a:r>
            <a:r>
              <a:rPr lang="de-DE" b="1" dirty="0" smtClean="0"/>
              <a:t>Mathematik (Neu)</a:t>
            </a:r>
            <a:endParaRPr lang="de-DE" b="1" dirty="0"/>
          </a:p>
        </p:txBody>
      </p:sp>
      <p:sp>
        <p:nvSpPr>
          <p:cNvPr id="3" name="Inhaltsplatzhalter 2"/>
          <p:cNvSpPr>
            <a:spLocks noGrp="1"/>
          </p:cNvSpPr>
          <p:nvPr>
            <p:ph idx="1"/>
          </p:nvPr>
        </p:nvSpPr>
        <p:spPr/>
        <p:txBody>
          <a:bodyPr/>
          <a:lstStyle/>
          <a:p>
            <a:r>
              <a:rPr lang="de-DE" dirty="0" smtClean="0"/>
              <a:t>Die Erfahrung zeigt, dass die Formelsammlung nur dann eine Hilfe für Schülerinnen und Schüler ist, wenn sie auch im Unterricht regelmäßig eingesetzt wird. In vielen Schulen wird deswegen mit einer einheitlichen Formelsammlung gearbeitet. Die Entscheidung über die Auswahl trifft die Schulkonferenz auf Empfehlung der Fach- sowie Lehrerkonferenz (Schulgesetz § 30 (3), § 68 (3), § 70 (4)). </a:t>
            </a:r>
          </a:p>
          <a:p>
            <a:r>
              <a:rPr lang="de-DE" dirty="0" smtClean="0">
                <a:hlinkClick r:id="rId2"/>
              </a:rPr>
              <a:t>Link zur Formelsammlung Mathematik</a:t>
            </a:r>
            <a:r>
              <a:rPr lang="de-DE" dirty="0" smtClean="0"/>
              <a:t> (Standardsicherung NRW – Zentrale Prüfungen am Ende der Klasse 10 – Fächer – Mathematik - Formelsammlungen)</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15</a:t>
            </a:fld>
            <a:endParaRPr lang="de-DE" dirty="0"/>
          </a:p>
        </p:txBody>
      </p:sp>
    </p:spTree>
    <p:extLst>
      <p:ext uri="{BB962C8B-B14F-4D97-AF65-F5344CB8AC3E}">
        <p14:creationId xmlns:p14="http://schemas.microsoft.com/office/powerpoint/2010/main" val="1789841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Täuschungsversuche</a:t>
            </a:r>
            <a:endParaRPr lang="de-DE" dirty="0"/>
          </a:p>
        </p:txBody>
      </p:sp>
      <p:sp>
        <p:nvSpPr>
          <p:cNvPr id="3" name="Inhaltsplatzhalter 2"/>
          <p:cNvSpPr>
            <a:spLocks noGrp="1"/>
          </p:cNvSpPr>
          <p:nvPr>
            <p:ph idx="1"/>
          </p:nvPr>
        </p:nvSpPr>
        <p:spPr/>
        <p:txBody>
          <a:bodyPr>
            <a:normAutofit/>
          </a:bodyPr>
          <a:lstStyle/>
          <a:p>
            <a:r>
              <a:rPr lang="de-DE" dirty="0" smtClean="0"/>
              <a:t>Das Mitführen elektronischer Kommunikationsmittel oder Geräte zur Speicherung von Daten (Handys, Smartphones, Pocket-PCs, MP3-Player u. Ä.) im Prüfungsraum – auch im ausgeschalteten Zustand – ist nicht gestattet.</a:t>
            </a:r>
          </a:p>
          <a:p>
            <a:r>
              <a:rPr lang="de-DE" dirty="0" smtClean="0"/>
              <a:t>Bereits das Mitführen kann als Täuschungsversuch gewertet werden. </a:t>
            </a:r>
          </a:p>
          <a:p>
            <a:r>
              <a:rPr lang="de-DE" b="1" dirty="0" smtClean="0"/>
              <a:t>Die Prüflinge sind darüber vor der Prüfung zu informieren! </a:t>
            </a:r>
          </a:p>
          <a:p>
            <a:r>
              <a:rPr lang="de-DE" dirty="0" smtClean="0"/>
              <a:t>Kopf- oder Ohrhörer dürfen während der Prüfung nur benutzt werden, wenn dies aus medizinischen Gründen veranlasst ist.</a:t>
            </a:r>
          </a:p>
          <a:p>
            <a:r>
              <a:rPr lang="de-DE" dirty="0" smtClean="0"/>
              <a:t>Die Schulen beugen Täuschungsversuchen im Prüfungsverfahren durch geeignete Maßnahmen vor: z. B. dürfen Prüflinge den Prüfungsraum nur außerhalb der schulischen 	Pausenzeiten und nur mit Erlaubnis der Aufsicht verlassen. Die Erlaubnis kann jeweils nur einem Prüfling erteilt werden. </a:t>
            </a:r>
          </a:p>
          <a:p>
            <a:r>
              <a:rPr lang="de-DE" dirty="0" smtClean="0"/>
              <a:t>Im Falle eines Täuschungsversuchs ist nach APO-S I § 38 Abs. 2 zu verfahren.</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16</a:t>
            </a:fld>
            <a:endParaRPr lang="de-DE" dirty="0"/>
          </a:p>
        </p:txBody>
      </p:sp>
    </p:spTree>
    <p:extLst>
      <p:ext uri="{BB962C8B-B14F-4D97-AF65-F5344CB8AC3E}">
        <p14:creationId xmlns:p14="http://schemas.microsoft.com/office/powerpoint/2010/main" val="1527484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Korrekturhinweise</a:t>
            </a:r>
            <a:endParaRPr lang="de-DE" dirty="0"/>
          </a:p>
        </p:txBody>
      </p:sp>
      <p:sp>
        <p:nvSpPr>
          <p:cNvPr id="3" name="Textplatzhalter 2"/>
          <p:cNvSpPr>
            <a:spLocks noGrp="1"/>
          </p:cNvSpPr>
          <p:nvPr>
            <p:ph type="body" idx="1"/>
          </p:nvPr>
        </p:nvSpPr>
        <p:spPr/>
        <p:txBody>
          <a:bodyPr/>
          <a:lstStyle/>
          <a:p>
            <a:r>
              <a:rPr lang="de-DE" dirty="0" smtClean="0"/>
              <a:t>Kapitel 2</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17</a:t>
            </a:fld>
            <a:endParaRPr lang="de-DE" dirty="0"/>
          </a:p>
        </p:txBody>
      </p:sp>
    </p:spTree>
    <p:extLst>
      <p:ext uri="{BB962C8B-B14F-4D97-AF65-F5344CB8AC3E}">
        <p14:creationId xmlns:p14="http://schemas.microsoft.com/office/powerpoint/2010/main" val="2227789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Bewertungsvorgaben</a:t>
            </a:r>
            <a:endParaRPr lang="de-DE" dirty="0"/>
          </a:p>
        </p:txBody>
      </p:sp>
      <p:sp>
        <p:nvSpPr>
          <p:cNvPr id="3" name="Inhaltsplatzhalter 2"/>
          <p:cNvSpPr>
            <a:spLocks noGrp="1"/>
          </p:cNvSpPr>
          <p:nvPr>
            <p:ph idx="1"/>
          </p:nvPr>
        </p:nvSpPr>
        <p:spPr/>
        <p:txBody>
          <a:bodyPr/>
          <a:lstStyle/>
          <a:p>
            <a:pPr marL="0" indent="0">
              <a:buNone/>
            </a:pPr>
            <a:r>
              <a:rPr lang="de-DE" b="1" dirty="0" smtClean="0"/>
              <a:t>Unterlagen für die Lehrkraft</a:t>
            </a:r>
          </a:p>
          <a:p>
            <a:r>
              <a:rPr lang="de-DE" dirty="0"/>
              <a:t>Mit den Prüfungsaufgaben werden die betreffenden Beurteilungs- und Bewertungsvorgaben verbindlich </a:t>
            </a:r>
            <a:r>
              <a:rPr lang="de-DE" dirty="0" smtClean="0"/>
              <a:t>vorgegeben </a:t>
            </a:r>
            <a:r>
              <a:rPr lang="de-DE" dirty="0"/>
              <a:t>(APO-S I § 33 (3</a:t>
            </a:r>
            <a:r>
              <a:rPr lang="de-DE" dirty="0" smtClean="0"/>
              <a:t>)).</a:t>
            </a:r>
            <a:endParaRPr lang="de-DE" dirty="0"/>
          </a:p>
          <a:p>
            <a:r>
              <a:rPr lang="de-DE" dirty="0"/>
              <a:t>Die Kriterien dürfen von den Korrigierenden nicht verändert oder angepasst werden. </a:t>
            </a:r>
          </a:p>
          <a:p>
            <a:r>
              <a:rPr lang="de-DE" dirty="0"/>
              <a:t>Für die Prüfungsleistungen dürfen nur ganze Punkte vergeben werden. </a:t>
            </a:r>
          </a:p>
          <a:p>
            <a:r>
              <a:rPr lang="de-DE" dirty="0"/>
              <a:t>Die Unterlagen enthalten zur Entlastung der Lehrkräfte einen verkürzten Bewertungsbogen für die Erst-, Zweit- und Drittkorrektur. </a:t>
            </a:r>
          </a:p>
          <a:p>
            <a:r>
              <a:rPr lang="de-DE" dirty="0"/>
              <a:t>Auf dem Bewertungsbogen werden die Beurteilungen für jeden Prüfling dokumentiert. Eine weitere Dokumentation ist nicht erforderlich.</a:t>
            </a:r>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18</a:t>
            </a:fld>
            <a:endParaRPr lang="de-DE" dirty="0"/>
          </a:p>
        </p:txBody>
      </p:sp>
    </p:spTree>
    <p:extLst>
      <p:ext uri="{BB962C8B-B14F-4D97-AF65-F5344CB8AC3E}">
        <p14:creationId xmlns:p14="http://schemas.microsoft.com/office/powerpoint/2010/main" val="690695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Bewertungsvorgaben</a:t>
            </a:r>
            <a:endParaRPr lang="de-DE" dirty="0"/>
          </a:p>
        </p:txBody>
      </p:sp>
      <p:sp>
        <p:nvSpPr>
          <p:cNvPr id="3" name="Inhaltsplatzhalter 2"/>
          <p:cNvSpPr>
            <a:spLocks noGrp="1"/>
          </p:cNvSpPr>
          <p:nvPr>
            <p:ph idx="1"/>
          </p:nvPr>
        </p:nvSpPr>
        <p:spPr/>
        <p:txBody>
          <a:bodyPr>
            <a:normAutofit/>
          </a:bodyPr>
          <a:lstStyle/>
          <a:p>
            <a:pPr marL="0" indent="0">
              <a:buNone/>
            </a:pPr>
            <a:r>
              <a:rPr lang="de-DE" b="1" dirty="0" smtClean="0"/>
              <a:t>Maximalpunktzahl – Korrekturvorschrift</a:t>
            </a:r>
          </a:p>
          <a:p>
            <a:r>
              <a:rPr lang="de-DE" dirty="0"/>
              <a:t>Prüfungsleistungen, die Lösungen bzw. Ausführungen enthalten, die als richtig im Sinne der Aufgabenstellung zu bewerten sind, aber nicht durch die angegebenen Kriterien erfasst werden, sollen in den Fächern Deutsch und Englisch als </a:t>
            </a:r>
            <a:r>
              <a:rPr lang="de-DE" dirty="0" smtClean="0"/>
              <a:t>„weiteres </a:t>
            </a:r>
            <a:r>
              <a:rPr lang="de-DE" dirty="0"/>
              <a:t>aufgabenbezogenes </a:t>
            </a:r>
            <a:r>
              <a:rPr lang="de-DE" dirty="0" smtClean="0"/>
              <a:t>Kriterium“ </a:t>
            </a:r>
            <a:r>
              <a:rPr lang="de-DE" dirty="0"/>
              <a:t>berücksichtigt und im Bewertungsbogen notiert werden.</a:t>
            </a:r>
          </a:p>
          <a:p>
            <a:r>
              <a:rPr lang="de-DE" dirty="0"/>
              <a:t>Für dieses zusätzliche Kriterium ist ebenfalls eine Höchstpunktzahl angegeben.</a:t>
            </a:r>
          </a:p>
          <a:p>
            <a:r>
              <a:rPr lang="de-DE" dirty="0"/>
              <a:t>Die für die jeweilige Teilaufgabe zu erreichende Höchstpunktzahl darf aber insgesamt nicht überschritten werden. </a:t>
            </a:r>
          </a:p>
          <a:p>
            <a:r>
              <a:rPr lang="de-DE" dirty="0"/>
              <a:t>Verstöße gegen die sprachliche Richtigkeit und sachliche Fehler sind in der Prüfungsarbeit entsprechend den Korrekturvorschriften des jeweiligen Faches zu kennzeichnen</a:t>
            </a:r>
            <a:r>
              <a:rPr lang="de-DE" dirty="0" smtClean="0"/>
              <a:t>.</a:t>
            </a:r>
            <a:endParaRPr lang="de-DE" dirty="0"/>
          </a:p>
          <a:p>
            <a:pPr marL="0" indent="0">
              <a:buNone/>
            </a:pP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19</a:t>
            </a:fld>
            <a:endParaRPr lang="de-DE" dirty="0"/>
          </a:p>
        </p:txBody>
      </p:sp>
    </p:spTree>
    <p:extLst>
      <p:ext uri="{BB962C8B-B14F-4D97-AF65-F5344CB8AC3E}">
        <p14:creationId xmlns:p14="http://schemas.microsoft.com/office/powerpoint/2010/main" val="3173432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Hinweise zum Einsatz</a:t>
            </a:r>
            <a:endParaRPr lang="de-DE" dirty="0"/>
          </a:p>
        </p:txBody>
      </p:sp>
      <p:sp>
        <p:nvSpPr>
          <p:cNvPr id="3" name="Inhaltsplatzhalter 2"/>
          <p:cNvSpPr>
            <a:spLocks noGrp="1"/>
          </p:cNvSpPr>
          <p:nvPr>
            <p:ph idx="1"/>
          </p:nvPr>
        </p:nvSpPr>
        <p:spPr/>
        <p:txBody>
          <a:bodyPr/>
          <a:lstStyle/>
          <a:p>
            <a:pPr lvl="0"/>
            <a:r>
              <a:rPr lang="de-DE" smtClean="0"/>
              <a:t>Alle an den ZP10 teilnehmenden Schulen sind verpflichtet, die Inhalte und Regelungen der jährlichen Rundverfügungen für die zentralen Prüfungen einschließlich deren Anlagen ausführlich mit allen am Verfahren beteiligten Lehrkräften im Rahmen einer vorbereitenden Dienstbesprechung zu erörtern.</a:t>
            </a:r>
          </a:p>
          <a:p>
            <a:pPr lvl="0"/>
            <a:r>
              <a:rPr lang="de-DE" smtClean="0"/>
              <a:t>Diese PPP soll die Schulen dabei unterstützen.</a:t>
            </a:r>
          </a:p>
          <a:p>
            <a:pPr lvl="0"/>
            <a:r>
              <a:rPr lang="de-DE" smtClean="0"/>
              <a:t>Sie enthält die wesentlichen Hinweise der Rundverfügung Teil A für die allgemeinen Schulen. Die Texte sind nicht urheberrechtlich geschützt, d. h. die Schulleitungen können in eigener Verantwortung Veränderungen oder Ergänzungen, z. B. für interne Absprachen, vornehmen!</a:t>
            </a:r>
          </a:p>
          <a:p>
            <a:pPr lvl="0"/>
            <a:r>
              <a:rPr lang="de-DE" smtClean="0"/>
              <a:t>Die PPP ist ein Unterstützungsangebot der QUA-LiS: Es besteht keine Verpflichtung sie einzusetzen.</a:t>
            </a:r>
          </a:p>
          <a:p>
            <a:pPr lvl="0"/>
            <a:r>
              <a:rPr lang="de-DE" smtClean="0"/>
              <a:t>Die Verantwortung auf Vollständigkeit der Information liegt bei der Schulleitung.</a:t>
            </a:r>
          </a:p>
          <a:p>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a:t>
            </a:fld>
            <a:endParaRPr lang="de-DE" dirty="0"/>
          </a:p>
        </p:txBody>
      </p:sp>
    </p:spTree>
    <p:extLst>
      <p:ext uri="{BB962C8B-B14F-4D97-AF65-F5344CB8AC3E}">
        <p14:creationId xmlns:p14="http://schemas.microsoft.com/office/powerpoint/2010/main" val="2286057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smtClean="0"/>
              <a:t>Notenfindung</a:t>
            </a:r>
            <a:br>
              <a:rPr lang="de-DE" dirty="0" smtClean="0"/>
            </a:br>
            <a:r>
              <a:rPr lang="de-DE" sz="4900" dirty="0" smtClean="0"/>
              <a:t>Vornote, Prüfungsnote, Mündliche Prüfung,</a:t>
            </a:r>
            <a:br>
              <a:rPr lang="de-DE" sz="4900" dirty="0" smtClean="0"/>
            </a:br>
            <a:r>
              <a:rPr lang="de-DE" sz="4900" dirty="0" smtClean="0"/>
              <a:t>Festlegung der Abschlussnote</a:t>
            </a:r>
            <a:endParaRPr lang="de-DE" dirty="0"/>
          </a:p>
        </p:txBody>
      </p:sp>
      <p:sp>
        <p:nvSpPr>
          <p:cNvPr id="3" name="Textplatzhalter 2"/>
          <p:cNvSpPr>
            <a:spLocks noGrp="1"/>
          </p:cNvSpPr>
          <p:nvPr>
            <p:ph type="body" idx="1"/>
          </p:nvPr>
        </p:nvSpPr>
        <p:spPr/>
        <p:txBody>
          <a:bodyPr/>
          <a:lstStyle/>
          <a:p>
            <a:r>
              <a:rPr lang="de-DE" dirty="0" smtClean="0"/>
              <a:t>Kapitel 3</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20</a:t>
            </a:fld>
            <a:endParaRPr lang="de-DE" dirty="0"/>
          </a:p>
        </p:txBody>
      </p:sp>
    </p:spTree>
    <p:extLst>
      <p:ext uri="{BB962C8B-B14F-4D97-AF65-F5344CB8AC3E}">
        <p14:creationId xmlns:p14="http://schemas.microsoft.com/office/powerpoint/2010/main" val="4048684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Vornote</a:t>
            </a:r>
            <a:endParaRPr lang="de-DE" dirty="0"/>
          </a:p>
        </p:txBody>
      </p:sp>
      <p:sp>
        <p:nvSpPr>
          <p:cNvPr id="3" name="Inhaltsplatzhalter 2"/>
          <p:cNvSpPr>
            <a:spLocks noGrp="1"/>
          </p:cNvSpPr>
          <p:nvPr>
            <p:ph idx="1"/>
          </p:nvPr>
        </p:nvSpPr>
        <p:spPr/>
        <p:txBody>
          <a:bodyPr/>
          <a:lstStyle/>
          <a:p>
            <a:r>
              <a:rPr lang="de-DE" dirty="0"/>
              <a:t>In den Fächern Deutsch, Mathematik und Englisch werden die Abschlussnoten je zur Hälfte aus der Vornote und der Note der schriftlichen Prüfung, ggf. auch aus einer mündlichen Prüfung gebildet. </a:t>
            </a:r>
          </a:p>
          <a:p>
            <a:r>
              <a:rPr lang="de-DE" dirty="0"/>
              <a:t>Die Vornote erfasst die in der Klasse 10 erbrachten Leistungen. Sie wird nicht arithmetisch ermittelt. Vielmehr berücksichtigt sie die Leistungsentwicklung der Schülerin oder des Schülers im Verlauf der gesamten Klasse 10 bis zum Zeitpunkt der Festlegung. Dieser Zeitpunkt liegt vor dem Termin für die mündliche Prüfung (§ 32 APO-S I</a:t>
            </a:r>
            <a:r>
              <a:rPr lang="de-DE" dirty="0" smtClean="0"/>
              <a:t>).</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21</a:t>
            </a:fld>
            <a:endParaRPr lang="de-DE" dirty="0"/>
          </a:p>
        </p:txBody>
      </p:sp>
    </p:spTree>
    <p:extLst>
      <p:ext uri="{BB962C8B-B14F-4D97-AF65-F5344CB8AC3E}">
        <p14:creationId xmlns:p14="http://schemas.microsoft.com/office/powerpoint/2010/main" val="12857469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Prüfungsnote</a:t>
            </a:r>
            <a:endParaRPr lang="de-DE" dirty="0"/>
          </a:p>
        </p:txBody>
      </p:sp>
      <p:sp>
        <p:nvSpPr>
          <p:cNvPr id="3" name="Inhaltsplatzhalter 2"/>
          <p:cNvSpPr>
            <a:spLocks noGrp="1"/>
          </p:cNvSpPr>
          <p:nvPr>
            <p:ph idx="1"/>
          </p:nvPr>
        </p:nvSpPr>
        <p:spPr/>
        <p:txBody>
          <a:bodyPr/>
          <a:lstStyle/>
          <a:p>
            <a:r>
              <a:rPr lang="de-DE" dirty="0"/>
              <a:t>Die Prüfungsarbeit wird von der Fachlehrkraft bewertet.</a:t>
            </a:r>
          </a:p>
          <a:p>
            <a:r>
              <a:rPr lang="de-DE" dirty="0"/>
              <a:t>Die Zweitkorrektur erfolgt durch eine weitere Fachlehrkraft.</a:t>
            </a:r>
          </a:p>
          <a:p>
            <a:r>
              <a:rPr lang="de-DE" dirty="0"/>
              <a:t>Bei Abweichungen der Notenvorschläge sollen sich beide Lehrkräfte einigen.</a:t>
            </a:r>
          </a:p>
          <a:p>
            <a:r>
              <a:rPr lang="de-DE" dirty="0"/>
              <a:t>Ist keine Einigung möglich, bestimmt die Schulleitung eine dritte Lehrkraft</a:t>
            </a:r>
            <a:r>
              <a:rPr lang="de-DE" dirty="0" smtClean="0"/>
              <a:t>:</a:t>
            </a:r>
            <a:br>
              <a:rPr lang="de-DE" dirty="0" smtClean="0"/>
            </a:br>
            <a:r>
              <a:rPr lang="de-DE" dirty="0" smtClean="0"/>
              <a:t>Die </a:t>
            </a:r>
            <a:r>
              <a:rPr lang="de-DE" dirty="0"/>
              <a:t>Note wird jetzt im Rahmen der vorgeschlagenen Noten durch </a:t>
            </a:r>
            <a:r>
              <a:rPr lang="de-DE" dirty="0" smtClean="0"/>
              <a:t>Mehrheitsbeschluss </a:t>
            </a:r>
            <a:r>
              <a:rPr lang="de-DE" dirty="0"/>
              <a:t>festgesetzt</a:t>
            </a:r>
            <a:r>
              <a:rPr lang="de-DE" dirty="0" smtClean="0"/>
              <a:t>.</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22</a:t>
            </a:fld>
            <a:endParaRPr lang="de-DE" dirty="0"/>
          </a:p>
        </p:txBody>
      </p:sp>
    </p:spTree>
    <p:extLst>
      <p:ext uri="{BB962C8B-B14F-4D97-AF65-F5344CB8AC3E}">
        <p14:creationId xmlns:p14="http://schemas.microsoft.com/office/powerpoint/2010/main" val="6563607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Bekanntgabe Vornote und Prüfungsnote</a:t>
            </a:r>
            <a:endParaRPr lang="de-DE" dirty="0"/>
          </a:p>
        </p:txBody>
      </p:sp>
      <p:sp>
        <p:nvSpPr>
          <p:cNvPr id="3" name="Inhaltsplatzhalter 2"/>
          <p:cNvSpPr>
            <a:spLocks noGrp="1"/>
          </p:cNvSpPr>
          <p:nvPr>
            <p:ph idx="1"/>
          </p:nvPr>
        </p:nvSpPr>
        <p:spPr/>
        <p:txBody>
          <a:bodyPr/>
          <a:lstStyle/>
          <a:p>
            <a:r>
              <a:rPr lang="de-DE" dirty="0"/>
              <a:t>Die </a:t>
            </a:r>
            <a:r>
              <a:rPr lang="de-DE" b="1" dirty="0"/>
              <a:t>Bekanntgabe der Vornote </a:t>
            </a:r>
            <a:r>
              <a:rPr lang="de-DE" dirty="0"/>
              <a:t>(Jahresnote) und der </a:t>
            </a:r>
            <a:r>
              <a:rPr lang="de-DE" b="1" dirty="0"/>
              <a:t>Prüfungsnote</a:t>
            </a:r>
            <a:r>
              <a:rPr lang="de-DE" dirty="0"/>
              <a:t> erfolgt </a:t>
            </a:r>
            <a:r>
              <a:rPr lang="de-DE" dirty="0" smtClean="0"/>
              <a:t>am</a:t>
            </a:r>
            <a:br>
              <a:rPr lang="de-DE" dirty="0" smtClean="0"/>
            </a:br>
            <a:r>
              <a:rPr lang="de-DE" b="1" dirty="0" smtClean="0">
                <a:solidFill>
                  <a:srgbClr val="FF0000"/>
                </a:solidFill>
              </a:rPr>
              <a:t>Dienstag</a:t>
            </a:r>
            <a:r>
              <a:rPr lang="de-DE" b="1" dirty="0">
                <a:solidFill>
                  <a:srgbClr val="FF0000"/>
                </a:solidFill>
              </a:rPr>
              <a:t>, 11. Juni 2024 </a:t>
            </a:r>
            <a:r>
              <a:rPr lang="de-DE" i="1" dirty="0"/>
              <a:t>(Anlage Terminübersicht – VV)</a:t>
            </a:r>
            <a:r>
              <a:rPr lang="de-DE" dirty="0"/>
              <a:t>.</a:t>
            </a:r>
          </a:p>
          <a:p>
            <a:r>
              <a:rPr lang="de-DE" dirty="0"/>
              <a:t>Je nach Notenbild müssen die Prüflinge auf die Möglichkeit oder Verpflichtung zur Teilnahme an einer mündlichen Prüfung hingewiesen werden.</a:t>
            </a:r>
          </a:p>
          <a:p>
            <a:pPr lvl="1">
              <a:buFont typeface="Symbol" panose="05050102010706020507" pitchFamily="18" charset="2"/>
              <a:buChar char="-"/>
            </a:pPr>
            <a:r>
              <a:rPr lang="de-DE" dirty="0"/>
              <a:t>Vornote und Prüfungsnote weichen um </a:t>
            </a:r>
            <a:r>
              <a:rPr lang="de-DE" b="1" dirty="0"/>
              <a:t>zwei Notenstufen </a:t>
            </a:r>
            <a:r>
              <a:rPr lang="de-DE" dirty="0" smtClean="0"/>
              <a:t>ab:</a:t>
            </a:r>
            <a:br>
              <a:rPr lang="de-DE" dirty="0" smtClean="0"/>
            </a:br>
            <a:r>
              <a:rPr lang="de-DE" dirty="0" smtClean="0"/>
              <a:t>Die </a:t>
            </a:r>
            <a:r>
              <a:rPr lang="de-DE" dirty="0"/>
              <a:t>Fachlehrkraft setzt die Zeugnisnote nach dem arithmetischen Mittel fest oder der Prüfling entscheidet sich für eine mündliche Prüfung.</a:t>
            </a:r>
          </a:p>
          <a:p>
            <a:pPr lvl="1">
              <a:buFont typeface="Symbol" panose="05050102010706020507" pitchFamily="18" charset="2"/>
              <a:buChar char="-"/>
            </a:pPr>
            <a:r>
              <a:rPr lang="de-DE" dirty="0"/>
              <a:t>Vornote und Prüfungsnote weichen um </a:t>
            </a:r>
            <a:r>
              <a:rPr lang="de-DE" b="1" dirty="0"/>
              <a:t>drei Notenstufen </a:t>
            </a:r>
            <a:r>
              <a:rPr lang="de-DE" dirty="0"/>
              <a:t>ab</a:t>
            </a:r>
            <a:r>
              <a:rPr lang="de-DE" dirty="0" smtClean="0"/>
              <a:t>:</a:t>
            </a:r>
            <a:br>
              <a:rPr lang="de-DE" dirty="0" smtClean="0"/>
            </a:br>
            <a:r>
              <a:rPr lang="de-DE" dirty="0" smtClean="0"/>
              <a:t>Eine </a:t>
            </a:r>
            <a:r>
              <a:rPr lang="de-DE" dirty="0"/>
              <a:t>mündliche Prüfung findet statt.</a:t>
            </a:r>
          </a:p>
          <a:p>
            <a:r>
              <a:rPr lang="de-DE" dirty="0"/>
              <a:t>Formblatt: </a:t>
            </a:r>
            <a:r>
              <a:rPr lang="de-DE" i="1" dirty="0"/>
              <a:t>Anlage 4 – VV</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23</a:t>
            </a:fld>
            <a:endParaRPr lang="de-DE" dirty="0"/>
          </a:p>
        </p:txBody>
      </p:sp>
    </p:spTree>
    <p:extLst>
      <p:ext uri="{BB962C8B-B14F-4D97-AF65-F5344CB8AC3E}">
        <p14:creationId xmlns:p14="http://schemas.microsoft.com/office/powerpoint/2010/main" val="3691205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lnSpcReduction="10000"/>
          </a:bodyPr>
          <a:lstStyle/>
          <a:p>
            <a:pPr marL="0" indent="0">
              <a:buNone/>
            </a:pPr>
            <a:r>
              <a:rPr lang="de-DE" b="1" dirty="0" smtClean="0"/>
              <a:t>Freiwillige </a:t>
            </a:r>
            <a:r>
              <a:rPr lang="de-DE" b="1" dirty="0"/>
              <a:t>und verpflichtende </a:t>
            </a:r>
            <a:r>
              <a:rPr lang="de-DE" b="1" dirty="0" smtClean="0"/>
              <a:t>Teilnahme</a:t>
            </a:r>
          </a:p>
          <a:p>
            <a:r>
              <a:rPr lang="de-DE" dirty="0"/>
              <a:t>Die Prüflinge sind über die Chancen und Risiken der freiwilligen Prüfung zu beraten. </a:t>
            </a:r>
          </a:p>
          <a:p>
            <a:r>
              <a:rPr lang="de-DE" dirty="0"/>
              <a:t>Die Tabellen zur Ermittlung der Abschlussnote können dazu hilfreich sein. In den Tabellen ist jeweils die Abschlussnote für alle möglichen Varianten von Vornote, Prüfungsnote und Note der mündlichen Prüfung aufgelistet </a:t>
            </a:r>
            <a:r>
              <a:rPr lang="de-DE" i="1" dirty="0"/>
              <a:t>(Anlage 6 – VV)</a:t>
            </a:r>
            <a:r>
              <a:rPr lang="de-DE" dirty="0"/>
              <a:t>. </a:t>
            </a:r>
          </a:p>
          <a:p>
            <a:r>
              <a:rPr lang="de-DE" dirty="0"/>
              <a:t>Das </a:t>
            </a:r>
            <a:r>
              <a:rPr lang="de-DE" i="1" dirty="0"/>
              <a:t>Formblatt (Anlage 4 – VV) </a:t>
            </a:r>
            <a:r>
              <a:rPr lang="de-DE" dirty="0"/>
              <a:t>muss von den Eltern – bei vorliegender Volljährigkeit vom Prüfling selbst – unterschrieben spätestens bis zum von der Schule genannten Termin an die Schule zurückgegeben werden.</a:t>
            </a:r>
          </a:p>
          <a:p>
            <a:r>
              <a:rPr lang="de-DE" dirty="0"/>
              <a:t>Als eine Entscheidungsgrundlage für die Meldung zu einer freiwilligen Prüfung bzw. zur frühzeitigen Vorbereitung auf eine obligatorische Prüfung teilt die Fachlehrkraft am </a:t>
            </a:r>
            <a:r>
              <a:rPr lang="de-DE" dirty="0">
                <a:solidFill>
                  <a:srgbClr val="FF0000"/>
                </a:solidFill>
              </a:rPr>
              <a:t>Dienstag, 11. Juni 2024 </a:t>
            </a:r>
            <a:r>
              <a:rPr lang="de-DE" dirty="0"/>
              <a:t>(Tag der Notenbekanntgabe) dem Prüfling drei Unterrichtsvorhaben aus Klasse 10 als mögliche Prüfungsgrundlage mit (</a:t>
            </a:r>
            <a:r>
              <a:rPr lang="de-DE" dirty="0" err="1"/>
              <a:t>VVzAPO</a:t>
            </a:r>
            <a:r>
              <a:rPr lang="de-DE" dirty="0"/>
              <a:t>-S I VV zu § 34 Abs. 3</a:t>
            </a:r>
            <a:r>
              <a:rPr lang="de-DE" dirty="0" smtClean="0"/>
              <a:t>).</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24</a:t>
            </a:fld>
            <a:endParaRPr lang="de-DE" dirty="0"/>
          </a:p>
        </p:txBody>
      </p:sp>
    </p:spTree>
    <p:extLst>
      <p:ext uri="{BB962C8B-B14F-4D97-AF65-F5344CB8AC3E}">
        <p14:creationId xmlns:p14="http://schemas.microsoft.com/office/powerpoint/2010/main" val="4100969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smtClean="0"/>
              <a:t>Termine</a:t>
            </a:r>
          </a:p>
          <a:p>
            <a:r>
              <a:rPr lang="de-DE" dirty="0"/>
              <a:t>Die mündlichen Prüfungen werden von der Schule </a:t>
            </a:r>
            <a:r>
              <a:rPr lang="de-DE" dirty="0" smtClean="0"/>
              <a:t>terminiert.</a:t>
            </a:r>
          </a:p>
          <a:p>
            <a:r>
              <a:rPr lang="de-DE" dirty="0" smtClean="0"/>
              <a:t>Zeitraum</a:t>
            </a:r>
            <a:r>
              <a:rPr lang="de-DE" dirty="0"/>
              <a:t>: </a:t>
            </a:r>
            <a:r>
              <a:rPr lang="de-DE" dirty="0" smtClean="0">
                <a:solidFill>
                  <a:srgbClr val="FF0000"/>
                </a:solidFill>
              </a:rPr>
              <a:t>Dienstag</a:t>
            </a:r>
            <a:r>
              <a:rPr lang="de-DE" dirty="0">
                <a:solidFill>
                  <a:srgbClr val="FF0000"/>
                </a:solidFill>
              </a:rPr>
              <a:t>, 18. Juni bis </a:t>
            </a:r>
            <a:r>
              <a:rPr lang="de-DE" dirty="0" smtClean="0">
                <a:solidFill>
                  <a:srgbClr val="FF0000"/>
                </a:solidFill>
              </a:rPr>
              <a:t>Donnerstag</a:t>
            </a:r>
            <a:r>
              <a:rPr lang="de-DE" dirty="0">
                <a:solidFill>
                  <a:srgbClr val="FF0000"/>
                </a:solidFill>
              </a:rPr>
              <a:t>, 27. Juni </a:t>
            </a:r>
            <a:r>
              <a:rPr lang="de-DE" dirty="0" smtClean="0">
                <a:solidFill>
                  <a:srgbClr val="FF0000"/>
                </a:solidFill>
              </a:rPr>
              <a:t>2024</a:t>
            </a:r>
            <a:r>
              <a:rPr lang="de-DE" dirty="0">
                <a:solidFill>
                  <a:srgbClr val="FF0000"/>
                </a:solidFill>
              </a:rPr>
              <a:t/>
            </a:r>
            <a:br>
              <a:rPr lang="de-DE" dirty="0">
                <a:solidFill>
                  <a:srgbClr val="FF0000"/>
                </a:solidFill>
              </a:rPr>
            </a:br>
            <a:r>
              <a:rPr lang="de-DE" i="1" dirty="0"/>
              <a:t>(Anlage Terminübersicht – VV</a:t>
            </a:r>
            <a:r>
              <a:rPr lang="de-DE" i="1" dirty="0" smtClean="0"/>
              <a:t>)</a:t>
            </a:r>
            <a:endParaRPr lang="de-DE" dirty="0"/>
          </a:p>
          <a:p>
            <a:r>
              <a:rPr lang="de-DE" dirty="0"/>
              <a:t>Die Prüfungen können vormittags oder nachmittags </a:t>
            </a:r>
            <a:r>
              <a:rPr lang="de-DE" dirty="0" smtClean="0"/>
              <a:t>stattfinden. Sie </a:t>
            </a:r>
            <a:r>
              <a:rPr lang="de-DE" dirty="0"/>
              <a:t>dürfen i. d. R. zu keinem Unterrichtsausfall führen.</a:t>
            </a:r>
          </a:p>
          <a:p>
            <a:r>
              <a:rPr lang="de-DE" dirty="0"/>
              <a:t>Der Termin wird dem Prüfling spätestens am Unterrichtstag vor dem Prüfungstermin bekannt gegeben. </a:t>
            </a:r>
          </a:p>
          <a:p>
            <a:r>
              <a:rPr lang="de-DE" dirty="0"/>
              <a:t>Der Prüfling hat am Prüfungstag unterrichtsfrei.</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25</a:t>
            </a:fld>
            <a:endParaRPr lang="de-DE" dirty="0"/>
          </a:p>
        </p:txBody>
      </p:sp>
    </p:spTree>
    <p:extLst>
      <p:ext uri="{BB962C8B-B14F-4D97-AF65-F5344CB8AC3E}">
        <p14:creationId xmlns:p14="http://schemas.microsoft.com/office/powerpoint/2010/main" val="8705020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smtClean="0"/>
              <a:t>Prüfungsaufgaben und Vorbereitungszeit</a:t>
            </a:r>
          </a:p>
          <a:p>
            <a:r>
              <a:rPr lang="de-DE" dirty="0"/>
              <a:t>Für die Erstellung der Prüfungsaufgaben und die Durchführung der mündlichen Prüfung gibt es für die Lehrkräfte </a:t>
            </a:r>
            <a:r>
              <a:rPr lang="de-DE" dirty="0">
                <a:hlinkClick r:id="rId2"/>
              </a:rPr>
              <a:t>fachliche Hinweise zur </a:t>
            </a:r>
            <a:r>
              <a:rPr lang="de-DE" dirty="0" smtClean="0">
                <a:hlinkClick r:id="rId2"/>
              </a:rPr>
              <a:t>Orientierung</a:t>
            </a:r>
            <a:r>
              <a:rPr lang="de-DE" dirty="0" smtClean="0"/>
              <a:t> (Standardsicherung </a:t>
            </a:r>
            <a:r>
              <a:rPr lang="de-DE" dirty="0"/>
              <a:t>NRW – Zentrale Prüfungen am Ende der Klasse 10 – Fächer</a:t>
            </a:r>
            <a:r>
              <a:rPr lang="de-DE" dirty="0" smtClean="0"/>
              <a:t>).</a:t>
            </a:r>
            <a:endParaRPr lang="de-DE" dirty="0"/>
          </a:p>
          <a:p>
            <a:r>
              <a:rPr lang="de-DE" dirty="0"/>
              <a:t>Der Prüfling erhält zur Vorbereitung auf die mündliche Prüfung die Aufgabenstellung in schriftlicher Form. </a:t>
            </a:r>
          </a:p>
          <a:p>
            <a:r>
              <a:rPr lang="de-DE" dirty="0"/>
              <a:t>Die Vorbereitungszeit beträgt 10 Minuten.</a:t>
            </a:r>
          </a:p>
          <a:p>
            <a:r>
              <a:rPr lang="de-DE" dirty="0"/>
              <a:t>Eine Wahl unter mehreren Aufgaben ist nicht zulässig</a:t>
            </a:r>
            <a:r>
              <a:rPr lang="de-DE" dirty="0" smtClean="0"/>
              <a:t>.</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26</a:t>
            </a:fld>
            <a:endParaRPr lang="de-DE" dirty="0"/>
          </a:p>
        </p:txBody>
      </p:sp>
    </p:spTree>
    <p:extLst>
      <p:ext uri="{BB962C8B-B14F-4D97-AF65-F5344CB8AC3E}">
        <p14:creationId xmlns:p14="http://schemas.microsoft.com/office/powerpoint/2010/main" val="27672035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Mündliche Abweichungsprüfungen</a:t>
            </a:r>
          </a:p>
        </p:txBody>
      </p:sp>
      <p:sp>
        <p:nvSpPr>
          <p:cNvPr id="3" name="Inhaltsplatzhalter 2"/>
          <p:cNvSpPr>
            <a:spLocks noGrp="1"/>
          </p:cNvSpPr>
          <p:nvPr>
            <p:ph idx="1"/>
          </p:nvPr>
        </p:nvSpPr>
        <p:spPr/>
        <p:txBody>
          <a:bodyPr>
            <a:normAutofit/>
          </a:bodyPr>
          <a:lstStyle/>
          <a:p>
            <a:pPr marL="0" indent="0">
              <a:buNone/>
            </a:pPr>
            <a:r>
              <a:rPr lang="de-DE" b="1" dirty="0" smtClean="0"/>
              <a:t>Protokoll</a:t>
            </a:r>
          </a:p>
          <a:p>
            <a:r>
              <a:rPr lang="de-DE" dirty="0"/>
              <a:t>Im Protokoll werden die Gegenstände des Prüfungsgesprächs in Stichworten festgehalten. </a:t>
            </a:r>
          </a:p>
          <a:p>
            <a:r>
              <a:rPr lang="de-DE" dirty="0"/>
              <a:t>Aus dem Protokoll muss hervorgehen, in welchem Umfang der Prüfling die Aufgaben selbstständig oder mit Hilfen lösen konnte. </a:t>
            </a:r>
          </a:p>
          <a:p>
            <a:r>
              <a:rPr lang="de-DE" dirty="0"/>
              <a:t>Ein entsprechendes </a:t>
            </a:r>
            <a:r>
              <a:rPr lang="de-DE" i="1" dirty="0"/>
              <a:t>Formblatt</a:t>
            </a:r>
            <a:r>
              <a:rPr lang="de-DE" dirty="0"/>
              <a:t> wird zur Verfügung gestellt </a:t>
            </a:r>
            <a:r>
              <a:rPr lang="de-DE" i="1" dirty="0"/>
              <a:t>(Anlage 5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27</a:t>
            </a:fld>
            <a:endParaRPr lang="de-DE" dirty="0"/>
          </a:p>
        </p:txBody>
      </p:sp>
    </p:spTree>
    <p:extLst>
      <p:ext uri="{BB962C8B-B14F-4D97-AF65-F5344CB8AC3E}">
        <p14:creationId xmlns:p14="http://schemas.microsoft.com/office/powerpoint/2010/main" val="39348106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Festlegung der Abschlussnote</a:t>
            </a:r>
            <a:endParaRPr lang="de-DE" dirty="0"/>
          </a:p>
        </p:txBody>
      </p:sp>
      <p:sp>
        <p:nvSpPr>
          <p:cNvPr id="3" name="Inhaltsplatzhalter 2"/>
          <p:cNvSpPr>
            <a:spLocks noGrp="1"/>
          </p:cNvSpPr>
          <p:nvPr>
            <p:ph idx="1"/>
          </p:nvPr>
        </p:nvSpPr>
        <p:spPr/>
        <p:txBody>
          <a:bodyPr>
            <a:normAutofit/>
          </a:bodyPr>
          <a:lstStyle/>
          <a:p>
            <a:pPr marL="0" indent="0">
              <a:buNone/>
            </a:pPr>
            <a:r>
              <a:rPr lang="de-DE" b="1" dirty="0"/>
              <a:t>n</a:t>
            </a:r>
            <a:r>
              <a:rPr lang="de-DE" b="1" dirty="0" smtClean="0"/>
              <a:t>ach einer mündlichen </a:t>
            </a:r>
            <a:r>
              <a:rPr lang="de-DE" b="1" dirty="0"/>
              <a:t>A</a:t>
            </a:r>
            <a:r>
              <a:rPr lang="de-DE" b="1" dirty="0" smtClean="0"/>
              <a:t>bweichungsprüfung</a:t>
            </a:r>
          </a:p>
          <a:p>
            <a:r>
              <a:rPr lang="de-DE" dirty="0"/>
              <a:t>Nach jeder Prüfung oder jedem Block inhaltsgleicher Prüfungen berät der Fachprüfungsausschuss über die Prüfungsleistung. </a:t>
            </a:r>
          </a:p>
          <a:p>
            <a:r>
              <a:rPr lang="de-DE" dirty="0"/>
              <a:t>Die Fachlehrkraft beurteilt die Prüfungsleistung und macht einen Bewertungsvorschlag. </a:t>
            </a:r>
          </a:p>
          <a:p>
            <a:r>
              <a:rPr lang="de-DE" dirty="0"/>
              <a:t>Der Fachprüfungsausschuss berät und beschließt die Bewertung. </a:t>
            </a:r>
          </a:p>
          <a:p>
            <a:r>
              <a:rPr lang="de-DE" dirty="0"/>
              <a:t>Das Ergebnis der mündlichen Prüfung wird in einer ganzen Note ausgedrückt und im Protokoll begründet</a:t>
            </a:r>
            <a:r>
              <a:rPr lang="de-DE" dirty="0" smtClean="0"/>
              <a:t>.</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28</a:t>
            </a:fld>
            <a:endParaRPr lang="de-DE" dirty="0"/>
          </a:p>
        </p:txBody>
      </p:sp>
    </p:spTree>
    <p:extLst>
      <p:ext uri="{BB962C8B-B14F-4D97-AF65-F5344CB8AC3E}">
        <p14:creationId xmlns:p14="http://schemas.microsoft.com/office/powerpoint/2010/main" val="15843320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Festlegung der Abschlussnote</a:t>
            </a:r>
            <a:endParaRPr lang="de-DE" dirty="0"/>
          </a:p>
        </p:txBody>
      </p:sp>
      <p:sp>
        <p:nvSpPr>
          <p:cNvPr id="3" name="Inhaltsplatzhalter 2"/>
          <p:cNvSpPr>
            <a:spLocks noGrp="1"/>
          </p:cNvSpPr>
          <p:nvPr>
            <p:ph idx="1"/>
          </p:nvPr>
        </p:nvSpPr>
        <p:spPr/>
        <p:txBody>
          <a:bodyPr>
            <a:normAutofit/>
          </a:bodyPr>
          <a:lstStyle/>
          <a:p>
            <a:pPr marL="0" indent="0">
              <a:buNone/>
            </a:pPr>
            <a:r>
              <a:rPr lang="de-DE" b="1" dirty="0"/>
              <a:t>n</a:t>
            </a:r>
            <a:r>
              <a:rPr lang="de-DE" b="1" dirty="0" smtClean="0"/>
              <a:t>ach einer mündlichen </a:t>
            </a:r>
            <a:r>
              <a:rPr lang="de-DE" b="1" dirty="0"/>
              <a:t>A</a:t>
            </a:r>
            <a:r>
              <a:rPr lang="de-DE" b="1" dirty="0" smtClean="0"/>
              <a:t>bweichungsprüfung</a:t>
            </a:r>
          </a:p>
          <a:p>
            <a:r>
              <a:rPr lang="de-DE" dirty="0" smtClean="0"/>
              <a:t>Im </a:t>
            </a:r>
            <a:r>
              <a:rPr lang="de-DE" dirty="0"/>
              <a:t>Anschluss setzt der Prüfungsausschuss die Abschlussnote für das Fach fest</a:t>
            </a:r>
            <a:r>
              <a:rPr lang="de-DE" dirty="0" smtClean="0"/>
              <a:t>.</a:t>
            </a:r>
          </a:p>
          <a:p>
            <a:r>
              <a:rPr lang="de-DE" dirty="0" smtClean="0"/>
              <a:t>Gewichtung:</a:t>
            </a:r>
            <a:br>
              <a:rPr lang="de-DE" dirty="0" smtClean="0"/>
            </a:br>
            <a:r>
              <a:rPr lang="de-DE" dirty="0" smtClean="0"/>
              <a:t>5 </a:t>
            </a:r>
            <a:r>
              <a:rPr lang="de-DE" dirty="0"/>
              <a:t>(Vornote) : 3 (Note der schriftlichen Prüfung) : 2 (Note der mündlichen Prüfung</a:t>
            </a:r>
            <a:r>
              <a:rPr lang="de-DE" dirty="0" smtClean="0"/>
              <a:t>)</a:t>
            </a:r>
            <a:br>
              <a:rPr lang="de-DE" dirty="0" smtClean="0"/>
            </a:br>
            <a:r>
              <a:rPr lang="de-DE" dirty="0" smtClean="0"/>
              <a:t>– APO-S </a:t>
            </a:r>
            <a:r>
              <a:rPr lang="de-DE" dirty="0"/>
              <a:t>I § 32 Abs. 3 </a:t>
            </a:r>
          </a:p>
          <a:p>
            <a:r>
              <a:rPr lang="de-DE" dirty="0"/>
              <a:t>Ergeben sich bei der Berechnung der Abschlussnote Dezimalstellen, so ist nur in diesem Fall bis einschließlich Dezimalstelle 5 die bessere Note, in den anderen Fällen die schlechtere Note festzusetzen. </a:t>
            </a:r>
          </a:p>
          <a:p>
            <a:r>
              <a:rPr lang="de-DE" b="1" dirty="0"/>
              <a:t>Die Abschlussnote wird in das Zeugnis übernommen</a:t>
            </a:r>
            <a:r>
              <a:rPr lang="de-DE" dirty="0"/>
              <a:t>, vgl. </a:t>
            </a:r>
            <a:r>
              <a:rPr lang="de-DE" i="1" dirty="0" smtClean="0"/>
              <a:t>„Tabelle </a:t>
            </a:r>
            <a:r>
              <a:rPr lang="de-DE" i="1" dirty="0"/>
              <a:t>zur Ermittlung der Abschlussnote“ (Anlage 6 – VV)</a:t>
            </a:r>
            <a:r>
              <a:rPr lang="de-DE" dirty="0"/>
              <a:t>.</a:t>
            </a:r>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29</a:t>
            </a:fld>
            <a:endParaRPr lang="de-DE" dirty="0"/>
          </a:p>
        </p:txBody>
      </p:sp>
    </p:spTree>
    <p:extLst>
      <p:ext uri="{BB962C8B-B14F-4D97-AF65-F5344CB8AC3E}">
        <p14:creationId xmlns:p14="http://schemas.microsoft.com/office/powerpoint/2010/main" val="4487414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Änderungen gegenüber der Verfügung 2023</a:t>
            </a:r>
            <a:endParaRPr lang="de-DE" dirty="0"/>
          </a:p>
        </p:txBody>
      </p:sp>
      <p:sp>
        <p:nvSpPr>
          <p:cNvPr id="3" name="Inhaltsplatzhalter 2"/>
          <p:cNvSpPr>
            <a:spLocks noGrp="1"/>
          </p:cNvSpPr>
          <p:nvPr>
            <p:ph idx="1"/>
          </p:nvPr>
        </p:nvSpPr>
        <p:spPr/>
        <p:txBody>
          <a:bodyPr>
            <a:normAutofit fontScale="92500" lnSpcReduction="10000"/>
          </a:bodyPr>
          <a:lstStyle/>
          <a:p>
            <a:r>
              <a:rPr lang="de-DE" smtClean="0"/>
              <a:t>In Kapitel I.5 (Nachteilsausgleiche) wurde der folgende Passus aufgenommen und im Hinblick auf die neuen Modifikationsstandards des FIBS spezifiziert:</a:t>
            </a:r>
          </a:p>
          <a:p>
            <a:pPr lvl="0"/>
            <a:r>
              <a:rPr lang="de-DE" smtClean="0"/>
              <a:t>Eine Einsichtnahme in die Prüfungsaufgaben durch die Fachlehrkräfte vor der Prüfung ist nicht zulässig. Nur in besonderen Ausnahmefällen dürfen Lehrkräfte, die Prüflinge – insbesondere Schülerinnen und Schüler mit Sehschädigung – im Gemeinsamen Lernen begleiten, in den Diensträumen der Schule in Anwesenheit der Schulleitung oder einer Lehrkraft mit entsprechender Beauftragung (Vier-Augen-Prinzip) Einsicht in die Prüfungsunterlagen nehmen, um ggf. z.B. eine für ihre Schülerinnen und Schüler geeignete Version der für den Förderschwerpunkt Sehen modifizierten Prüfungsaufgaben auszuwählen und/oder minimale formale Änderungen (z. B. Veränderung der Schriftgröße, Veränderung der Laufweite, Vergrößerung von Abbildungen) entsprechend des Förderbedarfs des Prüflings (z. B. individuelle Sehbedürfnisse bzw. Sehvoraussetzungen) vorzunehmen. Derartige formale Änderungen sind in Anlage 2 der ZP10-Verfügung (Erklärung von Lehrkräften, die vor einer Prüfung mit den Prüfungsaufgaben umgehen) zu dokumentieren. Inhaltliche Änderungen dürfen in keinem Fall vorgenommen werden. </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3</a:t>
            </a:fld>
            <a:endParaRPr lang="de-DE" dirty="0"/>
          </a:p>
        </p:txBody>
      </p:sp>
    </p:spTree>
    <p:extLst>
      <p:ext uri="{BB962C8B-B14F-4D97-AF65-F5344CB8AC3E}">
        <p14:creationId xmlns:p14="http://schemas.microsoft.com/office/powerpoint/2010/main" val="2794895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Festlegung der Abschlussnote</a:t>
            </a:r>
            <a:endParaRPr lang="de-DE" dirty="0"/>
          </a:p>
        </p:txBody>
      </p:sp>
      <p:sp>
        <p:nvSpPr>
          <p:cNvPr id="3" name="Inhaltsplatzhalter 2"/>
          <p:cNvSpPr>
            <a:spLocks noGrp="1"/>
          </p:cNvSpPr>
          <p:nvPr>
            <p:ph idx="1"/>
          </p:nvPr>
        </p:nvSpPr>
        <p:spPr/>
        <p:txBody>
          <a:bodyPr>
            <a:normAutofit/>
          </a:bodyPr>
          <a:lstStyle/>
          <a:p>
            <a:pPr marL="0" indent="0">
              <a:buNone/>
            </a:pPr>
            <a:r>
              <a:rPr lang="de-DE" b="1" dirty="0" smtClean="0"/>
              <a:t>ohne mündliche Prüfung</a:t>
            </a:r>
          </a:p>
          <a:p>
            <a:pPr marL="0" indent="0">
              <a:buNone/>
            </a:pPr>
            <a:r>
              <a:rPr lang="de-DE" b="1" dirty="0"/>
              <a:t>Abschlussnote: 50 % Vornote (Jahresnote) und 50 % Prüfungsnote</a:t>
            </a:r>
          </a:p>
          <a:p>
            <a:r>
              <a:rPr lang="de-DE" dirty="0"/>
              <a:t>Vornote und Prüfungsnote stimmen überein: Sie bilden die Zeugnisnote.</a:t>
            </a:r>
          </a:p>
          <a:p>
            <a:r>
              <a:rPr lang="de-DE" dirty="0"/>
              <a:t>Vornote und Prüfungsnote weichen um </a:t>
            </a:r>
            <a:r>
              <a:rPr lang="de-DE" b="1" dirty="0"/>
              <a:t>eine Notenstufe </a:t>
            </a:r>
            <a:r>
              <a:rPr lang="de-DE" dirty="0"/>
              <a:t>ab</a:t>
            </a:r>
            <a:r>
              <a:rPr lang="de-DE" dirty="0" smtClean="0"/>
              <a:t>:</a:t>
            </a:r>
            <a:br>
              <a:rPr lang="de-DE" dirty="0" smtClean="0"/>
            </a:br>
            <a:r>
              <a:rPr lang="de-DE" dirty="0" smtClean="0"/>
              <a:t>Die </a:t>
            </a:r>
            <a:r>
              <a:rPr lang="de-DE" dirty="0"/>
              <a:t>Fachlehrkraft setzt die Zeugnisnote fest (Abstimmung mit Zweitkorrektor). Dies kann die bessere oder die schlechtere Note sein.</a:t>
            </a:r>
          </a:p>
          <a:p>
            <a:r>
              <a:rPr lang="de-DE" dirty="0"/>
              <a:t>Vornote und Prüfungsnote weichen um </a:t>
            </a:r>
            <a:r>
              <a:rPr lang="de-DE" b="1" dirty="0"/>
              <a:t>zwei Notenstufen </a:t>
            </a:r>
            <a:r>
              <a:rPr lang="de-DE" dirty="0"/>
              <a:t>ab</a:t>
            </a:r>
            <a:r>
              <a:rPr lang="de-DE" dirty="0" smtClean="0"/>
              <a:t>:</a:t>
            </a:r>
            <a:br>
              <a:rPr lang="de-DE" dirty="0" smtClean="0"/>
            </a:br>
            <a:r>
              <a:rPr lang="de-DE" dirty="0" smtClean="0"/>
              <a:t>Die </a:t>
            </a:r>
            <a:r>
              <a:rPr lang="de-DE" dirty="0"/>
              <a:t>Fachlehrkraft setzt die Zeugnisnote nach dem arithmetischen Mittel fest oder der Prüfling entscheidet sich für eine mündliche Prüfung.</a:t>
            </a:r>
          </a:p>
          <a:p>
            <a:r>
              <a:rPr lang="de-DE" dirty="0"/>
              <a:t>Vornote und Prüfungsnote weichen um </a:t>
            </a:r>
            <a:r>
              <a:rPr lang="de-DE" b="1" dirty="0"/>
              <a:t>drei Notenstufen </a:t>
            </a:r>
            <a:r>
              <a:rPr lang="de-DE" dirty="0"/>
              <a:t>ab</a:t>
            </a:r>
            <a:r>
              <a:rPr lang="de-DE" dirty="0" smtClean="0"/>
              <a:t>:</a:t>
            </a:r>
            <a:br>
              <a:rPr lang="de-DE" dirty="0" smtClean="0"/>
            </a:br>
            <a:r>
              <a:rPr lang="de-DE" dirty="0" smtClean="0"/>
              <a:t>Eine </a:t>
            </a:r>
            <a:r>
              <a:rPr lang="de-DE" dirty="0"/>
              <a:t>mündliche Prüfung findet statt</a:t>
            </a:r>
            <a:r>
              <a:rPr lang="de-DE" dirty="0" smtClean="0"/>
              <a:t>.</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30</a:t>
            </a:fld>
            <a:endParaRPr lang="de-DE" dirty="0"/>
          </a:p>
        </p:txBody>
      </p:sp>
    </p:spTree>
    <p:extLst>
      <p:ext uri="{BB962C8B-B14F-4D97-AF65-F5344CB8AC3E}">
        <p14:creationId xmlns:p14="http://schemas.microsoft.com/office/powerpoint/2010/main" val="39941272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Weitere Informationsquellen</a:t>
            </a:r>
            <a:endParaRPr lang="de-DE" dirty="0"/>
          </a:p>
        </p:txBody>
      </p:sp>
      <p:sp>
        <p:nvSpPr>
          <p:cNvPr id="3" name="Textplatzhalter 2"/>
          <p:cNvSpPr>
            <a:spLocks noGrp="1"/>
          </p:cNvSpPr>
          <p:nvPr>
            <p:ph type="body" idx="1"/>
          </p:nvPr>
        </p:nvSpPr>
        <p:spPr/>
        <p:txBody>
          <a:bodyPr/>
          <a:lstStyle/>
          <a:p>
            <a:r>
              <a:rPr lang="de-DE" dirty="0" smtClean="0"/>
              <a:t>Kapitel 4</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31</a:t>
            </a:fld>
            <a:endParaRPr lang="de-DE" dirty="0"/>
          </a:p>
        </p:txBody>
      </p:sp>
    </p:spTree>
    <p:extLst>
      <p:ext uri="{BB962C8B-B14F-4D97-AF65-F5344CB8AC3E}">
        <p14:creationId xmlns:p14="http://schemas.microsoft.com/office/powerpoint/2010/main" val="28585538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Aktuelles zur ZP10</a:t>
            </a:r>
            <a:endParaRPr lang="de-DE" dirty="0"/>
          </a:p>
        </p:txBody>
      </p:sp>
      <p:sp>
        <p:nvSpPr>
          <p:cNvPr id="3" name="Inhaltsplatzhalter 2"/>
          <p:cNvSpPr>
            <a:spLocks noGrp="1"/>
          </p:cNvSpPr>
          <p:nvPr>
            <p:ph idx="1"/>
          </p:nvPr>
        </p:nvSpPr>
        <p:spPr/>
        <p:txBody>
          <a:bodyPr/>
          <a:lstStyle/>
          <a:p>
            <a:pPr marL="0" indent="0">
              <a:buNone/>
            </a:pPr>
            <a:r>
              <a:rPr lang="de-DE" dirty="0" smtClean="0"/>
              <a:t>Aktuelle Informationen finden Sie auf den Seiten der </a:t>
            </a:r>
            <a:br>
              <a:rPr lang="de-DE" dirty="0" smtClean="0"/>
            </a:br>
            <a:r>
              <a:rPr lang="de-DE" dirty="0" smtClean="0">
                <a:hlinkClick r:id="rId2"/>
              </a:rPr>
              <a:t>Standardsicherung im Bildungsportal</a:t>
            </a:r>
            <a:r>
              <a:rPr lang="de-DE" dirty="0"/>
              <a:t> </a:t>
            </a:r>
            <a:r>
              <a:rPr lang="de-DE" dirty="0" smtClean="0"/>
              <a:t>(www.standardsicherung.schulministerium.nrw.de)</a:t>
            </a:r>
          </a:p>
          <a:p>
            <a:pPr marL="0" indent="0">
              <a:buNone/>
            </a:pP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32</a:t>
            </a:fld>
            <a:endParaRPr lang="de-DE" dirty="0"/>
          </a:p>
        </p:txBody>
      </p:sp>
      <p:pic>
        <p:nvPicPr>
          <p:cNvPr id="6" name="Grafik 5"/>
          <p:cNvPicPr>
            <a:picLocks noChangeAspect="1"/>
          </p:cNvPicPr>
          <p:nvPr/>
        </p:nvPicPr>
        <p:blipFill rotWithShape="1">
          <a:blip r:embed="rId3"/>
          <a:srcRect t="-1" b="968"/>
          <a:stretch/>
        </p:blipFill>
        <p:spPr>
          <a:xfrm>
            <a:off x="906379" y="2310669"/>
            <a:ext cx="6689558" cy="3776411"/>
          </a:xfrm>
          <a:prstGeom prst="rect">
            <a:avLst/>
          </a:prstGeom>
        </p:spPr>
      </p:pic>
    </p:spTree>
    <p:extLst>
      <p:ext uri="{BB962C8B-B14F-4D97-AF65-F5344CB8AC3E}">
        <p14:creationId xmlns:p14="http://schemas.microsoft.com/office/powerpoint/2010/main" val="841690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Übungsmaterialien</a:t>
            </a:r>
            <a:endParaRPr lang="de-DE" dirty="0"/>
          </a:p>
        </p:txBody>
      </p:sp>
      <p:sp>
        <p:nvSpPr>
          <p:cNvPr id="3" name="Inhaltsplatzhalter 2"/>
          <p:cNvSpPr>
            <a:spLocks noGrp="1"/>
          </p:cNvSpPr>
          <p:nvPr>
            <p:ph idx="1"/>
          </p:nvPr>
        </p:nvSpPr>
        <p:spPr/>
        <p:txBody>
          <a:bodyPr/>
          <a:lstStyle/>
          <a:p>
            <a:r>
              <a:rPr lang="de-DE" dirty="0">
                <a:hlinkClick r:id="rId2"/>
              </a:rPr>
              <a:t>Prüfungsarbeiten mit Bewertungsvorgaben aus den vorausgegangenen drei Prüfungsjahren</a:t>
            </a:r>
            <a:r>
              <a:rPr lang="de-DE" dirty="0"/>
              <a:t> stehen den Schulen zu Lehr- und Lernzwecken mit schulspezifischen Zugangsdaten im Bildungsportal zur </a:t>
            </a:r>
            <a:r>
              <a:rPr lang="de-DE" dirty="0" smtClean="0"/>
              <a:t>Verfügung</a:t>
            </a:r>
            <a:br>
              <a:rPr lang="de-DE" dirty="0" smtClean="0"/>
            </a:br>
            <a:r>
              <a:rPr lang="de-DE" dirty="0"/>
              <a:t>(Standardsicherung NRW – Zentrale Prüfungen am Ende der Klasse 10 – </a:t>
            </a:r>
            <a:r>
              <a:rPr lang="de-DE" dirty="0" smtClean="0"/>
              <a:t>Prüfungsaufgaben)</a:t>
            </a:r>
            <a:endParaRPr lang="de-DE" dirty="0"/>
          </a:p>
          <a:p>
            <a:r>
              <a:rPr lang="de-DE" dirty="0" smtClean="0"/>
              <a:t>Die </a:t>
            </a:r>
            <a:r>
              <a:rPr lang="de-DE" dirty="0"/>
              <a:t>Lehrkräfte sowie Schülerinnen und Schüler haben Anspruch auf Einsicht in die Aufgabenstellungen und Auswertungsanleitungen. </a:t>
            </a:r>
          </a:p>
          <a:p>
            <a:r>
              <a:rPr lang="de-DE" dirty="0"/>
              <a:t>Die Schulleitung hat die Zugangsdaten und regelt die Verteilung der Prüfungsmaterialien</a:t>
            </a:r>
            <a:r>
              <a:rPr lang="de-DE" dirty="0" smtClean="0"/>
              <a:t>.</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33</a:t>
            </a:fld>
            <a:endParaRPr lang="de-DE" dirty="0"/>
          </a:p>
        </p:txBody>
      </p:sp>
    </p:spTree>
    <p:extLst>
      <p:ext uri="{BB962C8B-B14F-4D97-AF65-F5344CB8AC3E}">
        <p14:creationId xmlns:p14="http://schemas.microsoft.com/office/powerpoint/2010/main" val="12417450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Formblätter</a:t>
            </a:r>
            <a:endParaRPr lang="de-DE" dirty="0"/>
          </a:p>
        </p:txBody>
      </p:sp>
      <p:sp>
        <p:nvSpPr>
          <p:cNvPr id="3" name="Inhaltsplatzhalter 2"/>
          <p:cNvSpPr>
            <a:spLocks noGrp="1"/>
          </p:cNvSpPr>
          <p:nvPr>
            <p:ph idx="1"/>
          </p:nvPr>
        </p:nvSpPr>
        <p:spPr/>
        <p:txBody>
          <a:bodyPr/>
          <a:lstStyle/>
          <a:p>
            <a:r>
              <a:rPr lang="de-DE" dirty="0"/>
              <a:t>Alle </a:t>
            </a:r>
            <a:r>
              <a:rPr lang="de-DE" dirty="0">
                <a:hlinkClick r:id="rId2"/>
              </a:rPr>
              <a:t>Formblätter zur Durchführung der ZP10</a:t>
            </a:r>
            <a:r>
              <a:rPr lang="de-DE" dirty="0"/>
              <a:t> (Anlagen 1 – 6 der Rundverfügung) stehen hier zum Download </a:t>
            </a:r>
            <a:r>
              <a:rPr lang="de-DE" dirty="0" smtClean="0"/>
              <a:t>bereit: Standardsicherung </a:t>
            </a:r>
            <a:r>
              <a:rPr lang="de-DE" dirty="0"/>
              <a:t>NRW – Zentrale Prüfungen am Ende der Klasse 10 – </a:t>
            </a:r>
            <a:r>
              <a:rPr lang="de-DE" dirty="0" smtClean="0"/>
              <a:t>Rechtsgrundlagen</a:t>
            </a:r>
            <a:endParaRPr lang="de-DE" dirty="0"/>
          </a:p>
          <a:p>
            <a:r>
              <a:rPr lang="de-DE" dirty="0"/>
              <a:t>Ausgenommen ist aus Gründen der Verfahrenssicherheit die </a:t>
            </a:r>
            <a:r>
              <a:rPr lang="de-DE" i="1" dirty="0"/>
              <a:t>Terminübersicht</a:t>
            </a:r>
            <a:r>
              <a:rPr lang="de-DE" dirty="0"/>
              <a:t> (Anlage 7).</a:t>
            </a:r>
          </a:p>
          <a:p>
            <a:r>
              <a:rPr lang="de-DE" dirty="0"/>
              <a:t>Alle Prüfungsunterlagen sind mit den Formblättern zu den Akten zu nehmen und auf Anfrage der Schulaufsicht vorzulegen.</a:t>
            </a:r>
          </a:p>
        </p:txBody>
      </p:sp>
      <p:sp>
        <p:nvSpPr>
          <p:cNvPr id="4" name="Foliennummernplatzhalter 3"/>
          <p:cNvSpPr>
            <a:spLocks noGrp="1"/>
          </p:cNvSpPr>
          <p:nvPr>
            <p:ph type="sldNum" sz="quarter" idx="4"/>
          </p:nvPr>
        </p:nvSpPr>
        <p:spPr/>
        <p:txBody>
          <a:bodyPr/>
          <a:lstStyle/>
          <a:p>
            <a:fld id="{AED6A42B-FB4D-445F-B8E6-119450479298}" type="slidenum">
              <a:rPr lang="de-DE" smtClean="0"/>
              <a:pPr/>
              <a:t>34</a:t>
            </a:fld>
            <a:endParaRPr lang="de-DE" dirty="0"/>
          </a:p>
        </p:txBody>
      </p:sp>
    </p:spTree>
    <p:extLst>
      <p:ext uri="{BB962C8B-B14F-4D97-AF65-F5344CB8AC3E}">
        <p14:creationId xmlns:p14="http://schemas.microsoft.com/office/powerpoint/2010/main" val="410794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Fragen - Hilfestellung</a:t>
            </a:r>
            <a:endParaRPr lang="de-DE" dirty="0"/>
          </a:p>
        </p:txBody>
      </p:sp>
      <p:sp>
        <p:nvSpPr>
          <p:cNvPr id="3" name="Inhaltsplatzhalter 2"/>
          <p:cNvSpPr>
            <a:spLocks noGrp="1"/>
          </p:cNvSpPr>
          <p:nvPr>
            <p:ph idx="1"/>
          </p:nvPr>
        </p:nvSpPr>
        <p:spPr/>
        <p:txBody>
          <a:bodyPr/>
          <a:lstStyle/>
          <a:p>
            <a:r>
              <a:rPr lang="de-DE" dirty="0" smtClean="0">
                <a:hlinkClick r:id="rId2"/>
              </a:rPr>
              <a:t>FAQs</a:t>
            </a:r>
            <a:r>
              <a:rPr lang="de-DE" dirty="0" smtClean="0"/>
              <a:t/>
            </a:r>
            <a:br>
              <a:rPr lang="de-DE" dirty="0" smtClean="0"/>
            </a:br>
            <a:r>
              <a:rPr lang="de-DE" dirty="0"/>
              <a:t>(Standardsicherung NRW – Zentrale Prüfungen am Ende der Klasse 10 – </a:t>
            </a:r>
            <a:r>
              <a:rPr lang="de-DE" dirty="0" smtClean="0"/>
              <a:t>Fragen und Antworten)</a:t>
            </a:r>
            <a:endParaRPr lang="de-DE" dirty="0"/>
          </a:p>
          <a:p>
            <a:r>
              <a:rPr lang="de-DE" dirty="0" smtClean="0"/>
              <a:t>Mail-Anfragen an: </a:t>
            </a:r>
            <a:r>
              <a:rPr lang="de-DE" dirty="0" smtClean="0">
                <a:hlinkClick r:id="rId3"/>
              </a:rPr>
              <a:t>pruefungen10@qua-lis.nrw.de</a:t>
            </a:r>
            <a:endParaRPr lang="de-DE" dirty="0" smtClean="0"/>
          </a:p>
          <a:p>
            <a:r>
              <a:rPr lang="de-DE" dirty="0" smtClean="0"/>
              <a:t>Hotline an Download-, Entschlüsselungs- und </a:t>
            </a:r>
            <a:r>
              <a:rPr lang="de-DE" dirty="0"/>
              <a:t>Prüfungstagen:</a:t>
            </a:r>
            <a:br>
              <a:rPr lang="de-DE" dirty="0"/>
            </a:br>
            <a:r>
              <a:rPr lang="de-DE" dirty="0"/>
              <a:t>8 bis 17 Uhr – </a:t>
            </a:r>
            <a:r>
              <a:rPr lang="de-DE" dirty="0" smtClean="0">
                <a:sym typeface="Wingdings" panose="05000000000000000000" pitchFamily="2" charset="2"/>
              </a:rPr>
              <a:t></a:t>
            </a:r>
            <a:r>
              <a:rPr lang="de-DE" dirty="0" smtClean="0"/>
              <a:t> </a:t>
            </a:r>
            <a:r>
              <a:rPr lang="de-DE" sz="1800" dirty="0"/>
              <a:t>(die Telefonnummer wird im Netz nicht veröffentlicht</a:t>
            </a:r>
            <a:r>
              <a:rPr lang="de-DE" sz="1800" dirty="0" smtClean="0"/>
              <a:t>)</a:t>
            </a:r>
            <a:br>
              <a:rPr lang="de-DE" sz="1800" dirty="0" smtClean="0"/>
            </a:br>
            <a:r>
              <a:rPr lang="de-DE" dirty="0" smtClean="0">
                <a:sym typeface="Wingdings 3" panose="05040102010807070707" pitchFamily="18" charset="2"/>
              </a:rPr>
              <a:t> </a:t>
            </a:r>
            <a:r>
              <a:rPr lang="de-DE" dirty="0" smtClean="0"/>
              <a:t>Unklarheiten </a:t>
            </a:r>
            <a:r>
              <a:rPr lang="de-DE" dirty="0"/>
              <a:t>und wahrgenommene Probleme sind unverzüglich an </a:t>
            </a:r>
            <a:r>
              <a:rPr lang="de-DE" dirty="0" smtClean="0"/>
              <a:t>diese </a:t>
            </a:r>
            <a:r>
              <a:rPr lang="de-DE" dirty="0"/>
              <a:t>Hotline zu </a:t>
            </a:r>
            <a:r>
              <a:rPr lang="de-DE" dirty="0" smtClean="0"/>
              <a:t>übermitteln!</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35</a:t>
            </a:fld>
            <a:endParaRPr lang="de-DE" dirty="0"/>
          </a:p>
        </p:txBody>
      </p:sp>
    </p:spTree>
    <p:extLst>
      <p:ext uri="{BB962C8B-B14F-4D97-AF65-F5344CB8AC3E}">
        <p14:creationId xmlns:p14="http://schemas.microsoft.com/office/powerpoint/2010/main" val="39034615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Sonderregelungen</a:t>
            </a:r>
            <a:br>
              <a:rPr lang="de-DE" dirty="0" smtClean="0"/>
            </a:br>
            <a:r>
              <a:rPr lang="de-DE" sz="4400" dirty="0" smtClean="0"/>
              <a:t>-nur bei Bedarf einzusetzen-</a:t>
            </a:r>
            <a:endParaRPr lang="de-DE" sz="4400" dirty="0"/>
          </a:p>
        </p:txBody>
      </p:sp>
      <p:sp>
        <p:nvSpPr>
          <p:cNvPr id="3" name="Textplatzhalter 2"/>
          <p:cNvSpPr>
            <a:spLocks noGrp="1"/>
          </p:cNvSpPr>
          <p:nvPr>
            <p:ph type="body" idx="1"/>
          </p:nvPr>
        </p:nvSpPr>
        <p:spPr/>
        <p:txBody>
          <a:bodyPr/>
          <a:lstStyle/>
          <a:p>
            <a:r>
              <a:rPr lang="de-DE" dirty="0" smtClean="0"/>
              <a:t>Kapitel 5</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36</a:t>
            </a:fld>
            <a:endParaRPr lang="de-DE" dirty="0"/>
          </a:p>
        </p:txBody>
      </p:sp>
    </p:spTree>
    <p:extLst>
      <p:ext uri="{BB962C8B-B14F-4D97-AF65-F5344CB8AC3E}">
        <p14:creationId xmlns:p14="http://schemas.microsoft.com/office/powerpoint/2010/main" val="1528008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607004"/>
            <a:ext cx="10515600" cy="1053353"/>
          </a:xfrm>
        </p:spPr>
        <p:txBody>
          <a:bodyPr>
            <a:noAutofit/>
          </a:bodyPr>
          <a:lstStyle/>
          <a:p>
            <a:r>
              <a:rPr lang="de-DE" dirty="0"/>
              <a:t>Besondere Regelungen für neu zugewanderte Schülerinnen und Schüler </a:t>
            </a:r>
          </a:p>
        </p:txBody>
      </p:sp>
      <p:sp>
        <p:nvSpPr>
          <p:cNvPr id="3" name="Inhaltsplatzhalter 2"/>
          <p:cNvSpPr>
            <a:spLocks noGrp="1"/>
          </p:cNvSpPr>
          <p:nvPr>
            <p:ph idx="1"/>
          </p:nvPr>
        </p:nvSpPr>
        <p:spPr>
          <a:xfrm>
            <a:off x="838200" y="1764632"/>
            <a:ext cx="10515600" cy="4412331"/>
          </a:xfrm>
        </p:spPr>
        <p:txBody>
          <a:bodyPr>
            <a:normAutofit fontScale="92500"/>
          </a:bodyPr>
          <a:lstStyle/>
          <a:p>
            <a:pPr marL="0" indent="0">
              <a:buNone/>
            </a:pPr>
            <a:r>
              <a:rPr lang="de-DE" b="1" dirty="0"/>
              <a:t>Englisch</a:t>
            </a:r>
          </a:p>
          <a:p>
            <a:r>
              <a:rPr lang="de-DE" dirty="0"/>
              <a:t>Die Regelungen des § 5 Abs. 3 und 4 APO-S I sowie der Erlass Sprachprüfung (</a:t>
            </a:r>
            <a:r>
              <a:rPr lang="de-DE" dirty="0" smtClean="0"/>
              <a:t>Fest-</a:t>
            </a:r>
            <a:r>
              <a:rPr lang="de-DE" dirty="0" err="1" smtClean="0"/>
              <a:t>stellungsprüfung</a:t>
            </a:r>
            <a:r>
              <a:rPr lang="de-DE" dirty="0"/>
              <a:t>) anstelle von Pflichtfremdsprachen oder Wahlpflichtfremdsprachen (BASS 13 - 61 Nr. 1) bleiben unberührt. </a:t>
            </a:r>
          </a:p>
          <a:p>
            <a:pPr marL="0" indent="0">
              <a:buNone/>
            </a:pPr>
            <a:r>
              <a:rPr lang="de-DE" b="1" dirty="0"/>
              <a:t>Hilfsmittel für Deutsch und Mathematik</a:t>
            </a:r>
          </a:p>
          <a:p>
            <a:r>
              <a:rPr lang="de-DE" dirty="0"/>
              <a:t>Für neu zugewanderte Schülerinnen und Schüler, die mit Beginn der Klasse 9 oder später nach NRW gekommen sind, kann die Schulleitung die Benutzung eines zweisprachigen Wörterbuches in ihrer Herkunftssprache oder ein deutschsprachiges Wörterbuch mit geeigneten Erklärungen oder Abbildungen </a:t>
            </a:r>
            <a:r>
              <a:rPr lang="de-DE" dirty="0" smtClean="0"/>
              <a:t>zulassen.</a:t>
            </a:r>
            <a:br>
              <a:rPr lang="de-DE" dirty="0" smtClean="0"/>
            </a:br>
            <a:r>
              <a:rPr lang="de-DE" u="sng" dirty="0" smtClean="0"/>
              <a:t>Bedingung</a:t>
            </a:r>
            <a:r>
              <a:rPr lang="de-DE" u="sng" dirty="0"/>
              <a:t>:</a:t>
            </a:r>
            <a:r>
              <a:rPr lang="de-DE" dirty="0"/>
              <a:t> </a:t>
            </a:r>
            <a:r>
              <a:rPr lang="de-DE" dirty="0" smtClean="0"/>
              <a:t>Sie </a:t>
            </a:r>
            <a:r>
              <a:rPr lang="de-DE" dirty="0"/>
              <a:t>müssen im Unterricht regelmäßig verwendet worden sein.</a:t>
            </a:r>
          </a:p>
          <a:p>
            <a:pPr marL="0" indent="0">
              <a:buNone/>
            </a:pPr>
            <a:r>
              <a:rPr lang="de-DE" b="1" dirty="0"/>
              <a:t>Sollten im Einzelfall darüber hinaus besondere Regelungen notwendig sein, so ist die Entscheidung darüber im Einvernehmen mit der oberen Schulaufsicht zu treffen.</a:t>
            </a:r>
          </a:p>
          <a:p>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37</a:t>
            </a:fld>
            <a:endParaRPr lang="de-DE" dirty="0"/>
          </a:p>
        </p:txBody>
      </p:sp>
    </p:spTree>
    <p:extLst>
      <p:ext uri="{BB962C8B-B14F-4D97-AF65-F5344CB8AC3E}">
        <p14:creationId xmlns:p14="http://schemas.microsoft.com/office/powerpoint/2010/main" val="2067637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Gewährung von Nachteilsausgleichen</a:t>
            </a:r>
            <a:endParaRPr lang="de-DE" dirty="0"/>
          </a:p>
        </p:txBody>
      </p:sp>
      <p:sp>
        <p:nvSpPr>
          <p:cNvPr id="3" name="Inhaltsplatzhalter 2"/>
          <p:cNvSpPr>
            <a:spLocks noGrp="1"/>
          </p:cNvSpPr>
          <p:nvPr>
            <p:ph idx="1"/>
          </p:nvPr>
        </p:nvSpPr>
        <p:spPr/>
        <p:txBody>
          <a:bodyPr>
            <a:normAutofit lnSpcReduction="10000"/>
          </a:bodyPr>
          <a:lstStyle/>
          <a:p>
            <a:r>
              <a:rPr lang="de-DE" dirty="0"/>
              <a:t>In der </a:t>
            </a:r>
            <a:r>
              <a:rPr lang="de-DE" dirty="0">
                <a:hlinkClick r:id="rId2"/>
              </a:rPr>
              <a:t>ZP10-Verfügung Teil A</a:t>
            </a:r>
            <a:r>
              <a:rPr lang="de-DE" dirty="0"/>
              <a:t> (Standardsicherung NRW – Zentrale Prüfungen am Ende der Klasse 10 – Rechtsgrundlagen) sind unter Gliederungspunkt I.5 Regelungen zur Gewährung von Nachteilsausgleichen in den ZP10 dargestellt. Darüber hinaus stellt das MSB den Schulleitungen eine </a:t>
            </a:r>
            <a:r>
              <a:rPr lang="de-DE" dirty="0">
                <a:hlinkClick r:id="rId3"/>
              </a:rPr>
              <a:t>Orientierungshilfe zur Gewährung von Nachteilsausgleichen</a:t>
            </a:r>
            <a:r>
              <a:rPr lang="de-DE" dirty="0"/>
              <a:t> (</a:t>
            </a:r>
            <a:r>
              <a:rPr lang="de-DE" dirty="0" err="1"/>
              <a:t>url.nrw</a:t>
            </a:r>
            <a:r>
              <a:rPr lang="de-DE" dirty="0"/>
              <a:t>/nachteilsausgleiche) zur Verfügung.</a:t>
            </a:r>
          </a:p>
          <a:p>
            <a:r>
              <a:rPr lang="de-DE" dirty="0"/>
              <a:t>Die Nutzung der vom Ministerium bereitgestellten modifizierten Prüfungsarbeiten muss im </a:t>
            </a:r>
            <a:r>
              <a:rPr lang="de-DE" dirty="0">
                <a:hlinkClick r:id="rId4"/>
              </a:rPr>
              <a:t>Meldeportal der QUA-LiS</a:t>
            </a:r>
            <a:r>
              <a:rPr lang="de-DE" dirty="0"/>
              <a:t> (meldeportal.qua-lis.nrw.de) bis zum </a:t>
            </a:r>
            <a:r>
              <a:rPr lang="de-DE" dirty="0">
                <a:solidFill>
                  <a:srgbClr val="FF0000"/>
                </a:solidFill>
              </a:rPr>
              <a:t>12. Januar 2024 </a:t>
            </a:r>
            <a:r>
              <a:rPr lang="de-DE" dirty="0"/>
              <a:t>angemeldet werden.</a:t>
            </a:r>
          </a:p>
          <a:p>
            <a:r>
              <a:rPr lang="de-DE" dirty="0"/>
              <a:t>Alle Schulen wurden darüber in einer Schulmail im November 2023 informiert.</a:t>
            </a:r>
          </a:p>
          <a:p>
            <a:r>
              <a:rPr lang="de-DE" dirty="0"/>
              <a:t>Sollten an den Prüfungstagen des Haupttermins (Deutsch, Englisch, Mathematik) Prüflinge mit dem Förderschwerpunkt Sehen oder mit Autismus-Spektrum-Störungen erkrankt sein, für die Sie modifizierte Prüfungsunterlagen beantragt haben, melden Sie dies bitte noch am Prüfungstag per E-Mail an </a:t>
            </a:r>
            <a:r>
              <a:rPr lang="de-DE" dirty="0">
                <a:hlinkClick r:id="rId5"/>
              </a:rPr>
              <a:t>pruefungen10@qua-lis.nrw.de</a:t>
            </a:r>
            <a:r>
              <a:rPr lang="de-DE" dirty="0" smtClean="0"/>
              <a:t>.</a:t>
            </a:r>
            <a:endParaRPr lang="de-DE" dirty="0"/>
          </a:p>
        </p:txBody>
      </p:sp>
      <p:sp>
        <p:nvSpPr>
          <p:cNvPr id="4" name="Foliennummernplatzhalter 3"/>
          <p:cNvSpPr>
            <a:spLocks noGrp="1"/>
          </p:cNvSpPr>
          <p:nvPr>
            <p:ph type="sldNum" sz="quarter" idx="4"/>
          </p:nvPr>
        </p:nvSpPr>
        <p:spPr/>
        <p:txBody>
          <a:bodyPr/>
          <a:lstStyle/>
          <a:p>
            <a:fld id="{AED6A42B-FB4D-445F-B8E6-119450479298}" type="slidenum">
              <a:rPr lang="de-DE" smtClean="0"/>
              <a:pPr/>
              <a:t>38</a:t>
            </a:fld>
            <a:endParaRPr lang="de-DE" dirty="0"/>
          </a:p>
        </p:txBody>
      </p:sp>
    </p:spTree>
    <p:extLst>
      <p:ext uri="{BB962C8B-B14F-4D97-AF65-F5344CB8AC3E}">
        <p14:creationId xmlns:p14="http://schemas.microsoft.com/office/powerpoint/2010/main" val="3690467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Änderungen gegenüber der Verfügung 2023</a:t>
            </a:r>
            <a:endParaRPr lang="de-DE" dirty="0"/>
          </a:p>
        </p:txBody>
      </p:sp>
      <p:sp>
        <p:nvSpPr>
          <p:cNvPr id="3" name="Inhaltsplatzhalter 2"/>
          <p:cNvSpPr>
            <a:spLocks noGrp="1"/>
          </p:cNvSpPr>
          <p:nvPr>
            <p:ph idx="1"/>
          </p:nvPr>
        </p:nvSpPr>
        <p:spPr/>
        <p:txBody>
          <a:bodyPr/>
          <a:lstStyle/>
          <a:p>
            <a:r>
              <a:rPr lang="de-DE" smtClean="0"/>
              <a:t>In Kapitel I.5 der ZP10 Verfügungen Teil II.5 (Hilfsmittel) wurde analog zu den Abitur-Verfügungen für das Fach Mathematik eine Passage ergänzt, durch die der Einsatz von digitalen Mathematikwerkzeugen auf Tablets, Laptops oder Desktop-PC anstelle von Taschenrechnern in den Prüfungen ermöglicht wird, wenn bestimmte in dieser Passage genauer benannte Bedingungen (Anforderungen an die Prüfungssicherheit, hinreichende Vertrautheit der Schülerinnen und Schüler etc.) erfüllt werden (s. Folie 14).</a:t>
            </a:r>
            <a:endParaRPr lang="de-DE" dirty="0" smtClean="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4</a:t>
            </a:fld>
            <a:endParaRPr lang="de-DE" dirty="0"/>
          </a:p>
        </p:txBody>
      </p:sp>
    </p:spTree>
    <p:extLst>
      <p:ext uri="{BB962C8B-B14F-4D97-AF65-F5344CB8AC3E}">
        <p14:creationId xmlns:p14="http://schemas.microsoft.com/office/powerpoint/2010/main" val="112179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Hinweise zur Durchführung</a:t>
            </a:r>
            <a:br>
              <a:rPr lang="de-DE" dirty="0" smtClean="0"/>
            </a:br>
            <a:r>
              <a:rPr lang="de-DE" dirty="0" smtClean="0"/>
              <a:t>der Prüfungen</a:t>
            </a:r>
            <a:endParaRPr lang="de-DE" dirty="0"/>
          </a:p>
        </p:txBody>
      </p:sp>
      <p:sp>
        <p:nvSpPr>
          <p:cNvPr id="3" name="Textplatzhalter 2"/>
          <p:cNvSpPr>
            <a:spLocks noGrp="1"/>
          </p:cNvSpPr>
          <p:nvPr>
            <p:ph type="body" idx="1"/>
          </p:nvPr>
        </p:nvSpPr>
        <p:spPr/>
        <p:txBody>
          <a:bodyPr/>
          <a:lstStyle/>
          <a:p>
            <a:r>
              <a:rPr lang="de-DE" dirty="0" smtClean="0"/>
              <a:t>Kapitel 1</a:t>
            </a:r>
            <a:endParaRPr lang="de-DE" dirty="0"/>
          </a:p>
        </p:txBody>
      </p:sp>
      <p:sp>
        <p:nvSpPr>
          <p:cNvPr id="4" name="Foliennummernplatzhalter 3"/>
          <p:cNvSpPr>
            <a:spLocks noGrp="1"/>
          </p:cNvSpPr>
          <p:nvPr>
            <p:ph type="sldNum" sz="quarter" idx="4"/>
          </p:nvPr>
        </p:nvSpPr>
        <p:spPr>
          <a:xfrm>
            <a:off x="8610600" y="6235318"/>
            <a:ext cx="2743200" cy="365125"/>
          </a:xfrm>
        </p:spPr>
        <p:txBody>
          <a:bodyPr/>
          <a:lstStyle/>
          <a:p>
            <a:fld id="{248F8B2D-EE1D-41BF-B0FF-893B7C3FD02C}" type="slidenum">
              <a:rPr lang="de-DE" smtClean="0"/>
              <a:pPr/>
              <a:t>5</a:t>
            </a:fld>
            <a:endParaRPr lang="de-DE" dirty="0"/>
          </a:p>
        </p:txBody>
      </p:sp>
    </p:spTree>
    <p:extLst>
      <p:ext uri="{BB962C8B-B14F-4D97-AF65-F5344CB8AC3E}">
        <p14:creationId xmlns:p14="http://schemas.microsoft.com/office/powerpoint/2010/main" val="2262006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Schriftliche Prüfungen Termine 2024</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949269079"/>
              </p:ext>
            </p:extLst>
          </p:nvPr>
        </p:nvGraphicFramePr>
        <p:xfrm>
          <a:off x="2351584" y="1341120"/>
          <a:ext cx="7488831" cy="2059424"/>
        </p:xfrm>
        <a:graphic>
          <a:graphicData uri="http://schemas.openxmlformats.org/drawingml/2006/table">
            <a:tbl>
              <a:tblPr firstRow="1" bandRow="1">
                <a:tableStyleId>{93296810-A885-4BE3-A3E7-6D5BEEA58F35}</a:tableStyleId>
              </a:tblPr>
              <a:tblGrid>
                <a:gridCol w="1728193">
                  <a:extLst>
                    <a:ext uri="{9D8B030D-6E8A-4147-A177-3AD203B41FA5}">
                      <a16:colId xmlns:a16="http://schemas.microsoft.com/office/drawing/2014/main" val="768236312"/>
                    </a:ext>
                  </a:extLst>
                </a:gridCol>
                <a:gridCol w="2880319">
                  <a:extLst>
                    <a:ext uri="{9D8B030D-6E8A-4147-A177-3AD203B41FA5}">
                      <a16:colId xmlns:a16="http://schemas.microsoft.com/office/drawing/2014/main" val="1480741574"/>
                    </a:ext>
                  </a:extLst>
                </a:gridCol>
                <a:gridCol w="2880319">
                  <a:extLst>
                    <a:ext uri="{9D8B030D-6E8A-4147-A177-3AD203B41FA5}">
                      <a16:colId xmlns:a16="http://schemas.microsoft.com/office/drawing/2014/main" val="3085894944"/>
                    </a:ext>
                  </a:extLst>
                </a:gridCol>
              </a:tblGrid>
              <a:tr h="514856">
                <a:tc>
                  <a:txBody>
                    <a:bodyPr/>
                    <a:lstStyle/>
                    <a:p>
                      <a:pPr algn="ctr"/>
                      <a:r>
                        <a:rPr lang="de-DE" sz="2400" dirty="0" smtClean="0"/>
                        <a:t>2024</a:t>
                      </a:r>
                      <a:endParaRPr lang="de-DE" sz="2400" b="1" dirty="0"/>
                    </a:p>
                  </a:txBody>
                  <a:tcPr anchor="ctr"/>
                </a:tc>
                <a:tc>
                  <a:txBody>
                    <a:bodyPr/>
                    <a:lstStyle/>
                    <a:p>
                      <a:pPr algn="ctr"/>
                      <a:r>
                        <a:rPr lang="de-DE" sz="2400" dirty="0" smtClean="0"/>
                        <a:t>Haupttermin</a:t>
                      </a:r>
                      <a:endParaRPr lang="de-DE" sz="2400" dirty="0"/>
                    </a:p>
                  </a:txBody>
                  <a:tcPr anchor="ctr"/>
                </a:tc>
                <a:tc>
                  <a:txBody>
                    <a:bodyPr/>
                    <a:lstStyle/>
                    <a:p>
                      <a:pPr algn="ctr"/>
                      <a:r>
                        <a:rPr lang="de-DE" sz="2400" dirty="0" smtClean="0"/>
                        <a:t>Nachschreibtermin</a:t>
                      </a:r>
                      <a:endParaRPr lang="de-DE" sz="2400" dirty="0"/>
                    </a:p>
                  </a:txBody>
                  <a:tcPr anchor="ctr"/>
                </a:tc>
                <a:extLst>
                  <a:ext uri="{0D108BD9-81ED-4DB2-BD59-A6C34878D82A}">
                    <a16:rowId xmlns:a16="http://schemas.microsoft.com/office/drawing/2014/main" val="2384722908"/>
                  </a:ext>
                </a:extLst>
              </a:tr>
              <a:tr h="514856">
                <a:tc>
                  <a:txBody>
                    <a:bodyPr/>
                    <a:lstStyle/>
                    <a:p>
                      <a:r>
                        <a:rPr lang="de-DE" sz="2400" dirty="0" smtClean="0"/>
                        <a:t>Deutsch</a:t>
                      </a:r>
                      <a:endParaRPr lang="de-DE" sz="2400" dirty="0"/>
                    </a:p>
                  </a:txBody>
                  <a:tcPr anchor="ctr"/>
                </a:tc>
                <a:tc>
                  <a:txBody>
                    <a:bodyPr/>
                    <a:lstStyle/>
                    <a:p>
                      <a:pPr algn="l">
                        <a:tabLst>
                          <a:tab pos="1254125" algn="l"/>
                        </a:tabLst>
                      </a:pPr>
                      <a:r>
                        <a:rPr lang="de-DE" sz="2400" strike="noStrike" dirty="0" smtClean="0"/>
                        <a:t>Dienstag, 14. Mai </a:t>
                      </a:r>
                      <a:endParaRPr lang="de-DE" sz="2400" strike="noStrike" dirty="0"/>
                    </a:p>
                  </a:txBody>
                  <a:tcPr anchor="ctr"/>
                </a:tc>
                <a:tc>
                  <a:txBody>
                    <a:bodyPr/>
                    <a:lstStyle/>
                    <a:p>
                      <a:pPr>
                        <a:tabLst>
                          <a:tab pos="1254125" algn="l"/>
                        </a:tabLst>
                      </a:pPr>
                      <a:r>
                        <a:rPr lang="de-DE" sz="2400" strike="noStrike" dirty="0" smtClean="0"/>
                        <a:t>Mittwoch, 29. Mai </a:t>
                      </a:r>
                      <a:endParaRPr lang="de-DE" sz="2400" strike="noStrike" dirty="0"/>
                    </a:p>
                  </a:txBody>
                  <a:tcPr anchor="ctr"/>
                </a:tc>
                <a:extLst>
                  <a:ext uri="{0D108BD9-81ED-4DB2-BD59-A6C34878D82A}">
                    <a16:rowId xmlns:a16="http://schemas.microsoft.com/office/drawing/2014/main" val="36568036"/>
                  </a:ext>
                </a:extLst>
              </a:tr>
              <a:tr h="514856">
                <a:tc>
                  <a:txBody>
                    <a:bodyPr/>
                    <a:lstStyle/>
                    <a:p>
                      <a:r>
                        <a:rPr lang="de-DE" sz="2400" dirty="0" smtClean="0"/>
                        <a:t>Englisch</a:t>
                      </a:r>
                      <a:endParaRPr lang="de-DE" sz="2400" dirty="0"/>
                    </a:p>
                  </a:txBody>
                  <a:tcPr anchor="ctr"/>
                </a:tc>
                <a:tc>
                  <a:txBody>
                    <a:bodyPr/>
                    <a:lstStyle/>
                    <a:p>
                      <a:pPr algn="l" defTabSz="252413">
                        <a:tabLst>
                          <a:tab pos="1254125" algn="l"/>
                        </a:tabLst>
                      </a:pPr>
                      <a:r>
                        <a:rPr lang="de-DE" sz="2400" strike="noStrike" dirty="0" smtClean="0"/>
                        <a:t>Donnerstag, 16. Mai </a:t>
                      </a:r>
                      <a:endParaRPr lang="de-DE" sz="2400" strike="noStrike" dirty="0"/>
                    </a:p>
                  </a:txBody>
                  <a:tcPr anchor="ctr"/>
                </a:tc>
                <a:tc>
                  <a:txBody>
                    <a:bodyPr/>
                    <a:lstStyle/>
                    <a:p>
                      <a:pPr>
                        <a:tabLst>
                          <a:tab pos="1254125" algn="l"/>
                        </a:tabLst>
                      </a:pPr>
                      <a:r>
                        <a:rPr lang="de-DE" sz="2400" strike="noStrike" dirty="0" smtClean="0"/>
                        <a:t>Dienstag, 04. Juni </a:t>
                      </a:r>
                      <a:endParaRPr lang="de-DE" sz="2400" strike="noStrike" dirty="0"/>
                    </a:p>
                  </a:txBody>
                  <a:tcPr anchor="ctr"/>
                </a:tc>
                <a:extLst>
                  <a:ext uri="{0D108BD9-81ED-4DB2-BD59-A6C34878D82A}">
                    <a16:rowId xmlns:a16="http://schemas.microsoft.com/office/drawing/2014/main" val="977717401"/>
                  </a:ext>
                </a:extLst>
              </a:tr>
              <a:tr h="514856">
                <a:tc>
                  <a:txBody>
                    <a:bodyPr/>
                    <a:lstStyle/>
                    <a:p>
                      <a:r>
                        <a:rPr lang="de-DE" sz="2400" dirty="0" smtClean="0"/>
                        <a:t>Mathematik</a:t>
                      </a:r>
                      <a:endParaRPr lang="de-DE" sz="2400" dirty="0"/>
                    </a:p>
                  </a:txBody>
                  <a:tcPr anchor="ctr"/>
                </a:tc>
                <a:tc>
                  <a:txBody>
                    <a:bodyPr/>
                    <a:lstStyle/>
                    <a:p>
                      <a:pPr algn="l" defTabSz="252413">
                        <a:tabLst>
                          <a:tab pos="1254125" algn="l"/>
                        </a:tabLst>
                      </a:pPr>
                      <a:r>
                        <a:rPr lang="de-DE" sz="2400" strike="noStrike" dirty="0" smtClean="0"/>
                        <a:t>Freitag, 24. Mai </a:t>
                      </a:r>
                      <a:endParaRPr lang="de-DE" sz="2400" strike="noStrike" dirty="0"/>
                    </a:p>
                  </a:txBody>
                  <a:tcPr anchor="ctr"/>
                </a:tc>
                <a:tc>
                  <a:txBody>
                    <a:bodyPr/>
                    <a:lstStyle/>
                    <a:p>
                      <a:pPr defTabSz="1254125">
                        <a:tabLst/>
                      </a:pPr>
                      <a:r>
                        <a:rPr lang="de-DE" sz="2400" strike="noStrike" dirty="0" smtClean="0"/>
                        <a:t>Donnerstag, 06. Juni</a:t>
                      </a:r>
                      <a:endParaRPr lang="de-DE" sz="2400" strike="noStrike" dirty="0"/>
                    </a:p>
                  </a:txBody>
                  <a:tcPr anchor="ctr"/>
                </a:tc>
                <a:extLst>
                  <a:ext uri="{0D108BD9-81ED-4DB2-BD59-A6C34878D82A}">
                    <a16:rowId xmlns:a16="http://schemas.microsoft.com/office/drawing/2014/main" val="563037036"/>
                  </a:ext>
                </a:extLst>
              </a:tr>
            </a:tbl>
          </a:graphicData>
        </a:graphic>
      </p:graphicFrame>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6</a:t>
            </a:fld>
            <a:endParaRPr lang="de-DE" dirty="0"/>
          </a:p>
        </p:txBody>
      </p:sp>
      <p:sp>
        <p:nvSpPr>
          <p:cNvPr id="6" name="Inhaltsplatzhalter 2"/>
          <p:cNvSpPr txBox="1">
            <a:spLocks/>
          </p:cNvSpPr>
          <p:nvPr/>
        </p:nvSpPr>
        <p:spPr>
          <a:xfrm>
            <a:off x="838200" y="3565046"/>
            <a:ext cx="10515600" cy="26119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DE" dirty="0" smtClean="0"/>
              <a:t>Alle Prüfungen beginnen jeweils um </a:t>
            </a:r>
            <a:r>
              <a:rPr lang="de-DE" b="1" dirty="0" smtClean="0"/>
              <a:t>9:00 Uhr</a:t>
            </a:r>
            <a:r>
              <a:rPr lang="de-DE" dirty="0" smtClean="0"/>
              <a:t>.</a:t>
            </a:r>
          </a:p>
          <a:p>
            <a:pPr marL="0" indent="0">
              <a:buNone/>
            </a:pPr>
            <a:r>
              <a:rPr lang="de-DE" dirty="0" smtClean="0"/>
              <a:t>Im Anschluss an die schriftlichen Prüfungen findet Unterricht nach Plan statt. </a:t>
            </a:r>
          </a:p>
          <a:p>
            <a:pPr marL="0" indent="0">
              <a:buNone/>
            </a:pPr>
            <a:r>
              <a:rPr lang="de-DE" dirty="0" smtClean="0"/>
              <a:t>Es gibt jeweils keinen weiteren Nachschreibtermin mit zentral gestellten Aufgaben! Prüflinge, die an den gesetzten Prüfungsterminen nicht teilnehmen können, meldet die Schule der oberen Schulaufsicht. Diese trifft eine Einzelfallregelung.</a:t>
            </a:r>
          </a:p>
        </p:txBody>
      </p:sp>
    </p:spTree>
    <p:extLst>
      <p:ext uri="{BB962C8B-B14F-4D97-AF65-F5344CB8AC3E}">
        <p14:creationId xmlns:p14="http://schemas.microsoft.com/office/powerpoint/2010/main" val="178871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1">
              <a:lumMod val="60000"/>
              <a:lumOff val="40000"/>
            </a:schemeClr>
          </a:solidFill>
        </p:spPr>
        <p:txBody>
          <a:bodyPr>
            <a:normAutofit/>
          </a:bodyPr>
          <a:lstStyle/>
          <a:p>
            <a:r>
              <a:rPr lang="de-DE" dirty="0" smtClean="0"/>
              <a:t>Bearbeitungsdauer </a:t>
            </a:r>
            <a:r>
              <a:rPr lang="de-DE" b="1" dirty="0" smtClean="0"/>
              <a:t>EESA</a:t>
            </a:r>
            <a:r>
              <a:rPr lang="de-DE" dirty="0" smtClean="0"/>
              <a:t/>
            </a:r>
            <a:br>
              <a:rPr lang="de-DE" dirty="0" smtClean="0"/>
            </a:br>
            <a:r>
              <a:rPr lang="de-DE" sz="3200" dirty="0" smtClean="0"/>
              <a:t>Erweiterter Erster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7</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8358097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smtClean="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b="1" dirty="0" smtClean="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b="1" dirty="0" smtClean="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ca. 20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smtClean="0">
                          <a:effectLst/>
                          <a:latin typeface="+mn-lt"/>
                          <a:ea typeface="Times New Roman"/>
                        </a:rPr>
                        <a:t>95</a:t>
                      </a:r>
                      <a:r>
                        <a:rPr lang="de-DE" sz="2400" i="1" baseline="0" dirty="0" smtClean="0">
                          <a:effectLst/>
                          <a:latin typeface="+mn-lt"/>
                          <a:ea typeface="Times New Roman"/>
                        </a:rPr>
                        <a:t> </a:t>
                      </a:r>
                      <a:r>
                        <a:rPr lang="de-DE" sz="2400" i="1" dirty="0" smtClean="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268605">
                        <a:spcAft>
                          <a:spcPts val="0"/>
                        </a:spcAft>
                      </a:pPr>
                      <a:r>
                        <a:rPr lang="de-DE" sz="2400" i="1" dirty="0" smtClean="0">
                          <a:effectLst/>
                          <a:latin typeface="+mn-lt"/>
                          <a:ea typeface="Times New Roman"/>
                        </a:rPr>
                        <a:t>70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6</a:t>
                      </a:r>
                      <a:r>
                        <a:rPr lang="de-DE" sz="2400" i="1" dirty="0" smtClean="0">
                          <a:effectLst/>
                          <a:latin typeface="+mn-lt"/>
                          <a:ea typeface="Times New Roman"/>
                        </a:rPr>
                        <a:t>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smtClean="0">
                          <a:solidFill>
                            <a:schemeClr val="tx1"/>
                          </a:solidFill>
                          <a:effectLst/>
                          <a:latin typeface="+mn-lt"/>
                          <a:ea typeface="Times New Roman"/>
                          <a:cs typeface="+mn-cs"/>
                        </a:rPr>
                        <a:t>Bearbeitungsdauer</a:t>
                      </a:r>
                      <a:endParaRPr lang="de-DE" sz="2400" b="1" kern="1200" dirty="0">
                        <a:solidFill>
                          <a:schemeClr val="tx1"/>
                        </a:solidFill>
                        <a:effectLst/>
                        <a:latin typeface="+mn-lt"/>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125 Minuten</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ca. 90 Minuten </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kumimoji="0" lang="de-DE" sz="2400" b="0" i="1" u="none" strike="noStrike" kern="1200" cap="none" spc="0" normalizeH="0" baseline="0" noProof="0" dirty="0" smtClean="0">
                          <a:ln>
                            <a:noFill/>
                          </a:ln>
                          <a:solidFill>
                            <a:prstClr val="black"/>
                          </a:solidFill>
                          <a:effectLst/>
                          <a:uLnTx/>
                          <a:uFillTx/>
                          <a:latin typeface="+mn-lt"/>
                          <a:ea typeface="Times New Roman"/>
                          <a:cs typeface="+mn-cs"/>
                        </a:rPr>
                        <a:t>90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185932095"/>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smtClean="0">
                          <a:effectLst/>
                          <a:latin typeface="+mn-lt"/>
                          <a:ea typeface="Times New Roman"/>
                        </a:rPr>
                        <a:t>zzgl. </a:t>
                      </a:r>
                      <a:r>
                        <a:rPr lang="de-DE" sz="2400" b="1" dirty="0" smtClean="0">
                          <a:effectLst/>
                          <a:latin typeface="+mn-lt"/>
                          <a:ea typeface="Times New Roman"/>
                        </a:rPr>
                        <a:t>Bonuszeit</a:t>
                      </a:r>
                      <a:endParaRPr lang="de-DE" sz="2400" b="1"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PT </a:t>
                      </a:r>
                      <a:r>
                        <a:rPr lang="de-DE" sz="2000" dirty="0">
                          <a:effectLst/>
                          <a:latin typeface="+mn-lt"/>
                          <a:ea typeface="Times New Roman"/>
                        </a:rPr>
                        <a:t>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a:t>
                      </a:r>
                      <a:r>
                        <a:rPr lang="de-DE" sz="2000" dirty="0">
                          <a:effectLst/>
                          <a:latin typeface="+mn-lt"/>
                          <a:ea typeface="Times New Roman"/>
                        </a:rPr>
                        <a:t>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smtClean="0">
                          <a:effectLst/>
                          <a:latin typeface="+mn-lt"/>
                          <a:ea typeface="Times New Roman"/>
                        </a:rPr>
                        <a:t>zzgl.</a:t>
                      </a:r>
                      <a:r>
                        <a:rPr lang="de-DE" sz="2400" b="1" smtClean="0">
                          <a:effectLst/>
                          <a:latin typeface="+mn-lt"/>
                          <a:ea typeface="Times New Roman"/>
                        </a:rPr>
                        <a:t> Auswahlzeit</a:t>
                      </a:r>
                      <a:endParaRPr lang="de-DE" sz="2400" b="1">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a:t>
                      </a:r>
                      <a:r>
                        <a:rPr lang="de-DE" sz="2400" b="1" i="0" dirty="0" smtClean="0">
                          <a:effectLst/>
                          <a:latin typeface="+mn-lt"/>
                          <a:ea typeface="Times New Roman"/>
                        </a:rPr>
                        <a:t>. Prüfungsdauer</a:t>
                      </a:r>
                      <a:endParaRPr lang="de-DE" sz="2400" b="1" i="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smtClean="0">
                          <a:effectLst/>
                          <a:latin typeface="+mn-lt"/>
                          <a:ea typeface="Times New Roman"/>
                        </a:rPr>
                        <a:t>145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75000"/>
                      </a:schemeClr>
                    </a:solidFill>
                  </a:tcPr>
                </a:tc>
                <a:tc>
                  <a:txBody>
                    <a:bodyPr/>
                    <a:lstStyle/>
                    <a:p>
                      <a:pPr algn="ctr">
                        <a:spcAft>
                          <a:spcPts val="0"/>
                        </a:spcAft>
                      </a:pPr>
                      <a:r>
                        <a:rPr lang="de-DE" sz="2400" i="1" dirty="0">
                          <a:effectLst/>
                          <a:latin typeface="+mn-lt"/>
                          <a:ea typeface="Times New Roman"/>
                        </a:rPr>
                        <a:t>ca. </a:t>
                      </a:r>
                      <a:r>
                        <a:rPr lang="de-DE" sz="2400" i="1" dirty="0" smtClean="0">
                          <a:effectLst/>
                          <a:latin typeface="+mn-lt"/>
                          <a:ea typeface="Times New Roman"/>
                        </a:rPr>
                        <a:t>100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60000"/>
                        <a:lumOff val="40000"/>
                      </a:schemeClr>
                    </a:solidFill>
                  </a:tcPr>
                </a:tc>
                <a:tc>
                  <a:txBody>
                    <a:bodyPr/>
                    <a:lstStyle/>
                    <a:p>
                      <a:pPr algn="ctr">
                        <a:spcAft>
                          <a:spcPts val="0"/>
                        </a:spcAft>
                      </a:pPr>
                      <a:r>
                        <a:rPr lang="de-DE" sz="2400" i="1" dirty="0" smtClean="0">
                          <a:effectLst/>
                          <a:latin typeface="+mn-lt"/>
                          <a:ea typeface="Times New Roman"/>
                        </a:rPr>
                        <a:t>100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734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2">
              <a:lumMod val="60000"/>
              <a:lumOff val="40000"/>
            </a:schemeClr>
          </a:solidFill>
        </p:spPr>
        <p:txBody>
          <a:bodyPr>
            <a:normAutofit/>
          </a:bodyPr>
          <a:lstStyle/>
          <a:p>
            <a:r>
              <a:rPr lang="de-DE" dirty="0" smtClean="0"/>
              <a:t>Bearbeitungsdauer </a:t>
            </a:r>
            <a:r>
              <a:rPr lang="de-DE" b="1" dirty="0" smtClean="0"/>
              <a:t>MSA</a:t>
            </a:r>
            <a:r>
              <a:rPr lang="de-DE" dirty="0" smtClean="0"/>
              <a:t/>
            </a:r>
            <a:br>
              <a:rPr lang="de-DE" dirty="0" smtClean="0"/>
            </a:br>
            <a:r>
              <a:rPr lang="de-DE" sz="3200" dirty="0" smtClean="0"/>
              <a:t>Mittlerer Schulabschluss</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8</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651148539"/>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smtClean="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b="1" dirty="0" smtClean="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b="1" dirty="0" smtClean="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ca. 20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baseline="0" dirty="0" smtClean="0">
                          <a:effectLst/>
                          <a:latin typeface="+mn-lt"/>
                          <a:ea typeface="Times New Roman"/>
                        </a:rPr>
                        <a:t>120 </a:t>
                      </a:r>
                      <a:r>
                        <a:rPr lang="de-DE" sz="2400" i="1" dirty="0" smtClean="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268605">
                        <a:spcAft>
                          <a:spcPts val="0"/>
                        </a:spcAft>
                      </a:pPr>
                      <a:r>
                        <a:rPr lang="de-DE" sz="2400" i="1" dirty="0" smtClean="0">
                          <a:effectLst/>
                          <a:latin typeface="+mn-lt"/>
                          <a:ea typeface="Times New Roman"/>
                        </a:rPr>
                        <a:t>100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9</a:t>
                      </a:r>
                      <a:r>
                        <a:rPr lang="de-DE" sz="2400" i="1" dirty="0" smtClean="0">
                          <a:effectLst/>
                          <a:latin typeface="+mn-lt"/>
                          <a:ea typeface="Times New Roman"/>
                        </a:rPr>
                        <a:t>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smtClean="0">
                          <a:solidFill>
                            <a:schemeClr val="tx1"/>
                          </a:solidFill>
                          <a:effectLst/>
                          <a:latin typeface="+mn-lt"/>
                          <a:ea typeface="Times New Roman"/>
                          <a:cs typeface="+mn-cs"/>
                        </a:rPr>
                        <a:t>Bearbeitungsdauer</a:t>
                      </a:r>
                      <a:endParaRPr lang="de-DE" sz="2400" b="1" kern="1200" dirty="0">
                        <a:solidFill>
                          <a:schemeClr val="tx1"/>
                        </a:solidFill>
                        <a:effectLst/>
                        <a:latin typeface="+mn-lt"/>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150 Minuten</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ca. 120 Minuten </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kumimoji="0" lang="de-DE" sz="2400" b="0" i="1" u="none" strike="noStrike" kern="1200" cap="none" spc="0" normalizeH="0" baseline="0" noProof="0" dirty="0" smtClean="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2849783798"/>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smtClean="0">
                          <a:effectLst/>
                          <a:latin typeface="+mn-lt"/>
                          <a:ea typeface="Times New Roman"/>
                        </a:rPr>
                        <a:t>zzgl. </a:t>
                      </a:r>
                      <a:r>
                        <a:rPr lang="de-DE" sz="2400" b="1" dirty="0" smtClean="0">
                          <a:effectLst/>
                          <a:latin typeface="+mn-lt"/>
                          <a:ea typeface="Times New Roman"/>
                        </a:rPr>
                        <a:t>Bonuszeit</a:t>
                      </a:r>
                      <a:endParaRPr lang="de-DE" sz="2400" b="1"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PT </a:t>
                      </a:r>
                      <a:r>
                        <a:rPr lang="de-DE" sz="2000" dirty="0">
                          <a:effectLst/>
                          <a:latin typeface="+mn-lt"/>
                          <a:ea typeface="Times New Roman"/>
                        </a:rPr>
                        <a:t>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a:t>
                      </a:r>
                      <a:r>
                        <a:rPr lang="de-DE" sz="2000" dirty="0">
                          <a:effectLst/>
                          <a:latin typeface="+mn-lt"/>
                          <a:ea typeface="Times New Roman"/>
                        </a:rPr>
                        <a:t>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smtClean="0">
                          <a:effectLst/>
                          <a:latin typeface="+mn-lt"/>
                          <a:ea typeface="Times New Roman"/>
                        </a:rPr>
                        <a:t>zzgl.</a:t>
                      </a:r>
                      <a:r>
                        <a:rPr lang="de-DE" sz="2400" b="1" smtClean="0">
                          <a:effectLst/>
                          <a:latin typeface="+mn-lt"/>
                          <a:ea typeface="Times New Roman"/>
                        </a:rPr>
                        <a:t> Auswahlzeit</a:t>
                      </a:r>
                      <a:endParaRPr lang="de-DE" sz="2400" b="1">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smtClean="0">
                          <a:effectLst/>
                          <a:latin typeface="+mn-lt"/>
                          <a:ea typeface="Times New Roman"/>
                        </a:rPr>
                        <a:t>10 Minuten</a:t>
                      </a:r>
                    </a:p>
                    <a:p>
                      <a:pPr algn="ctr">
                        <a:spcAft>
                          <a:spcPts val="0"/>
                        </a:spcAft>
                      </a:pPr>
                      <a:r>
                        <a:rPr lang="de-DE" sz="2000" dirty="0" smtClean="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a:t>
                      </a:r>
                      <a:r>
                        <a:rPr lang="de-DE" sz="2400" b="1" i="0" dirty="0" smtClean="0">
                          <a:effectLst/>
                          <a:latin typeface="+mn-lt"/>
                          <a:ea typeface="Times New Roman"/>
                        </a:rPr>
                        <a:t>. Prüfungsdauer</a:t>
                      </a:r>
                      <a:endParaRPr lang="de-DE" sz="2400" b="1" i="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smtClean="0">
                          <a:effectLst/>
                          <a:latin typeface="+mn-lt"/>
                          <a:ea typeface="Times New Roman"/>
                        </a:rPr>
                        <a:t>170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75000"/>
                      </a:schemeClr>
                    </a:solidFill>
                  </a:tcPr>
                </a:tc>
                <a:tc>
                  <a:txBody>
                    <a:bodyPr/>
                    <a:lstStyle/>
                    <a:p>
                      <a:pPr algn="ctr">
                        <a:spcAft>
                          <a:spcPts val="0"/>
                        </a:spcAft>
                      </a:pPr>
                      <a:r>
                        <a:rPr lang="de-DE" sz="2400" i="1" dirty="0">
                          <a:effectLst/>
                          <a:latin typeface="+mn-lt"/>
                          <a:ea typeface="Times New Roman"/>
                        </a:rPr>
                        <a:t>ca. </a:t>
                      </a:r>
                      <a:r>
                        <a:rPr lang="de-DE" sz="2400" i="1" dirty="0" smtClean="0">
                          <a:effectLst/>
                          <a:latin typeface="+mn-lt"/>
                          <a:ea typeface="Times New Roman"/>
                        </a:rPr>
                        <a:t>140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60000"/>
                        <a:lumOff val="40000"/>
                      </a:schemeClr>
                    </a:solidFill>
                  </a:tcPr>
                </a:tc>
                <a:tc>
                  <a:txBody>
                    <a:bodyPr/>
                    <a:lstStyle/>
                    <a:p>
                      <a:pPr algn="ctr">
                        <a:spcAft>
                          <a:spcPts val="0"/>
                        </a:spcAft>
                      </a:pPr>
                      <a:r>
                        <a:rPr lang="de-DE" sz="2400" i="1" dirty="0" smtClean="0">
                          <a:effectLst/>
                          <a:latin typeface="+mn-lt"/>
                          <a:ea typeface="Times New Roman"/>
                        </a:rPr>
                        <a:t>130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806175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470647"/>
            <a:ext cx="10515600" cy="1152413"/>
          </a:xfrm>
          <a:solidFill>
            <a:schemeClr val="accent6">
              <a:lumMod val="60000"/>
              <a:lumOff val="40000"/>
            </a:schemeClr>
          </a:solidFill>
        </p:spPr>
        <p:txBody>
          <a:bodyPr>
            <a:normAutofit/>
          </a:bodyPr>
          <a:lstStyle/>
          <a:p>
            <a:r>
              <a:rPr lang="de-DE" dirty="0" smtClean="0"/>
              <a:t>Bearbeitungsdauer </a:t>
            </a:r>
            <a:r>
              <a:rPr lang="de-DE" b="1" dirty="0" smtClean="0"/>
              <a:t>GYM</a:t>
            </a:r>
            <a:r>
              <a:rPr lang="de-DE" dirty="0" smtClean="0"/>
              <a:t/>
            </a:r>
            <a:br>
              <a:rPr lang="de-DE" dirty="0" smtClean="0"/>
            </a:br>
            <a:r>
              <a:rPr lang="de-DE" sz="3200" dirty="0" smtClean="0"/>
              <a:t>Gymnasiale Differenzierung</a:t>
            </a:r>
            <a:endParaRPr lang="de-DE" dirty="0"/>
          </a:p>
        </p:txBody>
      </p:sp>
      <p:sp>
        <p:nvSpPr>
          <p:cNvPr id="4" name="Foliennummernplatzhalter 3"/>
          <p:cNvSpPr>
            <a:spLocks noGrp="1"/>
          </p:cNvSpPr>
          <p:nvPr>
            <p:ph type="sldNum" sz="quarter" idx="4"/>
          </p:nvPr>
        </p:nvSpPr>
        <p:spPr>
          <a:xfrm>
            <a:off x="8610600" y="6262214"/>
            <a:ext cx="2743200" cy="365125"/>
          </a:xfrm>
        </p:spPr>
        <p:txBody>
          <a:bodyPr/>
          <a:lstStyle/>
          <a:p>
            <a:fld id="{248F8B2D-EE1D-41BF-B0FF-893B7C3FD02C}" type="slidenum">
              <a:rPr lang="de-DE" smtClean="0"/>
              <a:pPr/>
              <a:t>9</a:t>
            </a:fld>
            <a:endParaRPr lang="de-DE" dirty="0"/>
          </a:p>
        </p:txBody>
      </p:sp>
      <p:graphicFrame>
        <p:nvGraphicFramePr>
          <p:cNvPr id="5" name="Tabelle 4"/>
          <p:cNvGraphicFramePr>
            <a:graphicFrameLocks noGrp="1"/>
          </p:cNvGraphicFramePr>
          <p:nvPr>
            <p:extLst>
              <p:ext uri="{D42A27DB-BD31-4B8C-83A1-F6EECF244321}">
                <p14:modId xmlns:p14="http://schemas.microsoft.com/office/powerpoint/2010/main" val="2427869501"/>
              </p:ext>
            </p:extLst>
          </p:nvPr>
        </p:nvGraphicFramePr>
        <p:xfrm>
          <a:off x="838200" y="1886585"/>
          <a:ext cx="10515601" cy="1835785"/>
        </p:xfrm>
        <a:graphic>
          <a:graphicData uri="http://schemas.openxmlformats.org/drawingml/2006/table">
            <a:tbl>
              <a:tblPr firstRow="1" bandRow="1"/>
              <a:tblGrid>
                <a:gridCol w="2767263">
                  <a:extLst>
                    <a:ext uri="{9D8B030D-6E8A-4147-A177-3AD203B41FA5}">
                      <a16:colId xmlns:a16="http://schemas.microsoft.com/office/drawing/2014/main" val="2491798846"/>
                    </a:ext>
                  </a:extLst>
                </a:gridCol>
                <a:gridCol w="2490537">
                  <a:extLst>
                    <a:ext uri="{9D8B030D-6E8A-4147-A177-3AD203B41FA5}">
                      <a16:colId xmlns:a16="http://schemas.microsoft.com/office/drawing/2014/main" val="4102103888"/>
                    </a:ext>
                  </a:extLst>
                </a:gridCol>
                <a:gridCol w="2675021">
                  <a:extLst>
                    <a:ext uri="{9D8B030D-6E8A-4147-A177-3AD203B41FA5}">
                      <a16:colId xmlns:a16="http://schemas.microsoft.com/office/drawing/2014/main" val="1038572801"/>
                    </a:ext>
                  </a:extLst>
                </a:gridCol>
                <a:gridCol w="2582780">
                  <a:extLst>
                    <a:ext uri="{9D8B030D-6E8A-4147-A177-3AD203B41FA5}">
                      <a16:colId xmlns:a16="http://schemas.microsoft.com/office/drawing/2014/main" val="4224455815"/>
                    </a:ext>
                  </a:extLst>
                </a:gridCol>
              </a:tblGrid>
              <a:tr h="370840">
                <a:tc>
                  <a:txBody>
                    <a:bodyPr/>
                    <a:lstStyle/>
                    <a:p>
                      <a:endParaRPr lang="de-DE" sz="2400" dirty="0">
                        <a:effectLst/>
                        <a:latin typeface="+mn-lt"/>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b="1" dirty="0" smtClean="0">
                          <a:effectLst/>
                          <a:latin typeface="+mn-lt"/>
                          <a:ea typeface="Times New Roman"/>
                        </a:rPr>
                        <a:t>Deutsch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b="1" dirty="0" smtClean="0">
                          <a:effectLst/>
                          <a:latin typeface="+mn-lt"/>
                          <a:ea typeface="Times New Roman"/>
                        </a:rPr>
                        <a:t>Englisch</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b="1" dirty="0" smtClean="0">
                          <a:effectLst/>
                          <a:latin typeface="+mn-lt"/>
                          <a:ea typeface="Times New Roman"/>
                        </a:rPr>
                        <a:t>Mathematik</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909356937"/>
                  </a:ext>
                </a:extLst>
              </a:tr>
              <a:tr h="464185">
                <a:tc>
                  <a:txBody>
                    <a:bodyPr/>
                    <a:lstStyle/>
                    <a:p>
                      <a:pPr>
                        <a:spcAft>
                          <a:spcPts val="0"/>
                        </a:spcAft>
                      </a:pPr>
                      <a:r>
                        <a:rPr lang="de-DE" sz="2400" b="1" dirty="0">
                          <a:effectLst/>
                          <a:latin typeface="+mn-lt"/>
                          <a:ea typeface="Times New Roman"/>
                        </a:rPr>
                        <a:t>Erster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ca. 20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de-DE" sz="2400" i="1" dirty="0" smtClean="0">
                          <a:effectLst/>
                          <a:latin typeface="+mn-lt"/>
                          <a:ea typeface="Times New Roman"/>
                        </a:rPr>
                        <a:t>30 Minuten</a:t>
                      </a:r>
                      <a:endParaRPr lang="de-DE" sz="2400" dirty="0" smtClean="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759873186"/>
                  </a:ext>
                </a:extLst>
              </a:tr>
              <a:tr h="370840">
                <a:tc>
                  <a:txBody>
                    <a:bodyPr/>
                    <a:lstStyle/>
                    <a:p>
                      <a:pPr>
                        <a:spcAft>
                          <a:spcPts val="0"/>
                        </a:spcAft>
                      </a:pPr>
                      <a:r>
                        <a:rPr lang="de-DE" sz="2400" b="1" dirty="0">
                          <a:effectLst/>
                          <a:latin typeface="+mn-lt"/>
                          <a:ea typeface="Times New Roman"/>
                        </a:rPr>
                        <a:t>Zweiter </a:t>
                      </a:r>
                      <a:r>
                        <a:rPr lang="de-DE" sz="2400" b="1" dirty="0" smtClean="0">
                          <a:effectLst/>
                          <a:latin typeface="+mn-lt"/>
                          <a:ea typeface="Times New Roman"/>
                        </a:rPr>
                        <a:t>Prüfungsteil</a:t>
                      </a:r>
                      <a:endParaRPr lang="de-DE" sz="240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smtClean="0">
                          <a:effectLst/>
                          <a:latin typeface="+mn-lt"/>
                          <a:ea typeface="Times New Roman"/>
                        </a:rPr>
                        <a:t>120</a:t>
                      </a:r>
                      <a:r>
                        <a:rPr lang="de-DE" sz="2400" i="1" baseline="0" dirty="0" smtClean="0">
                          <a:effectLst/>
                          <a:latin typeface="+mn-lt"/>
                          <a:ea typeface="Times New Roman"/>
                        </a:rPr>
                        <a:t> </a:t>
                      </a:r>
                      <a:r>
                        <a:rPr lang="de-DE" sz="2400" i="1" dirty="0" smtClean="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268605">
                        <a:spcAft>
                          <a:spcPts val="0"/>
                        </a:spcAft>
                      </a:pPr>
                      <a:r>
                        <a:rPr lang="de-DE" sz="2400" i="1" dirty="0" smtClean="0">
                          <a:effectLst/>
                          <a:latin typeface="+mn-lt"/>
                          <a:ea typeface="Times New Roman"/>
                        </a:rPr>
                        <a:t>100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9</a:t>
                      </a:r>
                      <a:r>
                        <a:rPr lang="de-DE" sz="2400" i="1" dirty="0" smtClean="0">
                          <a:effectLst/>
                          <a:latin typeface="+mn-lt"/>
                          <a:ea typeface="Times New Roman"/>
                        </a:rPr>
                        <a:t>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340609997"/>
                  </a:ext>
                </a:extLst>
              </a:tr>
              <a:tr h="370840">
                <a:tc>
                  <a:txBody>
                    <a:bodyPr/>
                    <a:lstStyle/>
                    <a:p>
                      <a:pPr>
                        <a:spcAft>
                          <a:spcPts val="0"/>
                        </a:spcAft>
                      </a:pPr>
                      <a:r>
                        <a:rPr lang="de-DE" sz="2400" b="1" kern="1200" dirty="0" smtClean="0">
                          <a:solidFill>
                            <a:schemeClr val="tx1"/>
                          </a:solidFill>
                          <a:effectLst/>
                          <a:latin typeface="+mn-lt"/>
                          <a:ea typeface="Times New Roman"/>
                          <a:cs typeface="+mn-cs"/>
                        </a:rPr>
                        <a:t>Bearbeitungsdauer</a:t>
                      </a:r>
                      <a:endParaRPr lang="de-DE" sz="2400" b="1" kern="1200" dirty="0">
                        <a:solidFill>
                          <a:schemeClr val="tx1"/>
                        </a:solidFill>
                        <a:effectLst/>
                        <a:latin typeface="+mn-lt"/>
                        <a:ea typeface="Times New Roman"/>
                        <a:cs typeface="+mn-cs"/>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150 Minuten</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marL="0" algn="ctr" defTabSz="914400" rtl="0" eaLnBrk="1" latinLnBrk="0" hangingPunct="1">
                        <a:spcAft>
                          <a:spcPts val="0"/>
                        </a:spcAft>
                      </a:pPr>
                      <a:r>
                        <a:rPr lang="de-DE" sz="2400" i="1" kern="1200" dirty="0" smtClean="0">
                          <a:solidFill>
                            <a:schemeClr val="tx1"/>
                          </a:solidFill>
                          <a:effectLst/>
                          <a:latin typeface="+mn-lt"/>
                          <a:ea typeface="Times New Roman"/>
                          <a:cs typeface="+mn-cs"/>
                        </a:rPr>
                        <a:t>ca. 120 Minuten </a:t>
                      </a:r>
                      <a:endParaRPr lang="de-DE" sz="2400" i="1" kern="1200" dirty="0">
                        <a:solidFill>
                          <a:schemeClr val="tx1"/>
                        </a:solidFill>
                        <a:effectLst/>
                        <a:latin typeface="+mn-lt"/>
                        <a:ea typeface="Times New Roman"/>
                        <a:cs typeface="+mn-cs"/>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kumimoji="0" lang="de-DE" sz="2400" b="0" i="1" u="none" strike="noStrike" kern="1200" cap="none" spc="0" normalizeH="0" baseline="0" noProof="0" dirty="0" smtClean="0">
                          <a:ln>
                            <a:noFill/>
                          </a:ln>
                          <a:solidFill>
                            <a:prstClr val="black"/>
                          </a:solidFill>
                          <a:effectLst/>
                          <a:uLnTx/>
                          <a:uFillTx/>
                          <a:latin typeface="+mn-lt"/>
                          <a:ea typeface="Times New Roman"/>
                          <a:cs typeface="+mn-cs"/>
                        </a:rPr>
                        <a:t>120 Minuten </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058137915"/>
                  </a:ext>
                </a:extLst>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193368776"/>
              </p:ext>
            </p:extLst>
          </p:nvPr>
        </p:nvGraphicFramePr>
        <p:xfrm>
          <a:off x="838200" y="3955415"/>
          <a:ext cx="10515600" cy="1981200"/>
        </p:xfrm>
        <a:graphic>
          <a:graphicData uri="http://schemas.openxmlformats.org/drawingml/2006/table">
            <a:tbl>
              <a:tblPr firstRow="1" bandRow="1"/>
              <a:tblGrid>
                <a:gridCol w="2767263">
                  <a:extLst>
                    <a:ext uri="{9D8B030D-6E8A-4147-A177-3AD203B41FA5}">
                      <a16:colId xmlns:a16="http://schemas.microsoft.com/office/drawing/2014/main" val="20000"/>
                    </a:ext>
                  </a:extLst>
                </a:gridCol>
                <a:gridCol w="2490537">
                  <a:extLst>
                    <a:ext uri="{9D8B030D-6E8A-4147-A177-3AD203B41FA5}">
                      <a16:colId xmlns:a16="http://schemas.microsoft.com/office/drawing/2014/main" val="20001"/>
                    </a:ext>
                  </a:extLst>
                </a:gridCol>
                <a:gridCol w="2675021">
                  <a:extLst>
                    <a:ext uri="{9D8B030D-6E8A-4147-A177-3AD203B41FA5}">
                      <a16:colId xmlns:a16="http://schemas.microsoft.com/office/drawing/2014/main" val="20002"/>
                    </a:ext>
                  </a:extLst>
                </a:gridCol>
                <a:gridCol w="2582779">
                  <a:extLst>
                    <a:ext uri="{9D8B030D-6E8A-4147-A177-3AD203B41FA5}">
                      <a16:colId xmlns:a16="http://schemas.microsoft.com/office/drawing/2014/main" val="20003"/>
                    </a:ext>
                  </a:extLst>
                </a:gridCol>
              </a:tblGrid>
              <a:tr h="464185">
                <a:tc>
                  <a:txBody>
                    <a:bodyPr/>
                    <a:lstStyle/>
                    <a:p>
                      <a:pPr>
                        <a:spcAft>
                          <a:spcPts val="0"/>
                        </a:spcAft>
                      </a:pPr>
                      <a:r>
                        <a:rPr lang="de-DE" sz="2400" b="0" dirty="0" smtClean="0">
                          <a:effectLst/>
                          <a:latin typeface="+mn-lt"/>
                          <a:ea typeface="Times New Roman"/>
                        </a:rPr>
                        <a:t>zzgl. </a:t>
                      </a:r>
                      <a:r>
                        <a:rPr lang="de-DE" sz="2400" b="1" dirty="0" smtClean="0">
                          <a:effectLst/>
                          <a:latin typeface="+mn-lt"/>
                          <a:ea typeface="Times New Roman"/>
                        </a:rPr>
                        <a:t>Bonuszeit</a:t>
                      </a:r>
                      <a:endParaRPr lang="de-DE" sz="2400" b="1"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PT </a:t>
                      </a:r>
                      <a:r>
                        <a:rPr lang="de-DE" sz="2000" dirty="0">
                          <a:effectLst/>
                          <a:latin typeface="+mn-lt"/>
                          <a:ea typeface="Times New Roman"/>
                        </a:rPr>
                        <a:t>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(auf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smtClean="0">
                          <a:effectLst/>
                          <a:latin typeface="+mn-lt"/>
                          <a:ea typeface="Times New Roman"/>
                        </a:rPr>
                        <a:t>(auf </a:t>
                      </a:r>
                      <a:r>
                        <a:rPr lang="de-DE" sz="2000" dirty="0">
                          <a:effectLst/>
                          <a:latin typeface="+mn-lt"/>
                          <a:ea typeface="Times New Roman"/>
                        </a:rPr>
                        <a:t>PT 1 </a:t>
                      </a:r>
                      <a:r>
                        <a:rPr lang="de-DE" sz="2000" u="sng" dirty="0">
                          <a:effectLst/>
                          <a:latin typeface="+mn-lt"/>
                          <a:ea typeface="Times New Roman"/>
                        </a:rPr>
                        <a:t>oder</a:t>
                      </a:r>
                      <a:r>
                        <a:rPr lang="de-DE" sz="2000" dirty="0">
                          <a:effectLst/>
                          <a:latin typeface="+mn-lt"/>
                          <a:ea typeface="Times New Roman"/>
                        </a:rPr>
                        <a:t>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0"/>
                  </a:ext>
                </a:extLst>
              </a:tr>
              <a:tr h="464185">
                <a:tc>
                  <a:txBody>
                    <a:bodyPr/>
                    <a:lstStyle/>
                    <a:p>
                      <a:pPr>
                        <a:spcAft>
                          <a:spcPts val="0"/>
                        </a:spcAft>
                      </a:pPr>
                      <a:r>
                        <a:rPr lang="de-DE" sz="2400" b="0" smtClean="0">
                          <a:effectLst/>
                          <a:latin typeface="+mn-lt"/>
                          <a:ea typeface="Times New Roman"/>
                        </a:rPr>
                        <a:t>zzgl.</a:t>
                      </a:r>
                      <a:r>
                        <a:rPr lang="de-DE" sz="2400" b="1" smtClean="0">
                          <a:effectLst/>
                          <a:latin typeface="+mn-lt"/>
                          <a:ea typeface="Times New Roman"/>
                        </a:rPr>
                        <a:t> Auswahlzeit</a:t>
                      </a:r>
                      <a:endParaRPr lang="de-DE" sz="2400" b="1">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a:effectLst/>
                          <a:latin typeface="+mn-lt"/>
                          <a:ea typeface="Times New Roman"/>
                        </a:rPr>
                        <a:t>10 Minuten</a:t>
                      </a:r>
                    </a:p>
                    <a:p>
                      <a:pPr algn="ctr">
                        <a:spcAft>
                          <a:spcPts val="0"/>
                        </a:spcAft>
                      </a:pPr>
                      <a:r>
                        <a:rPr lang="de-DE" sz="2000" dirty="0">
                          <a:effectLst/>
                          <a:latin typeface="+mn-lt"/>
                          <a:ea typeface="Times New Roman"/>
                        </a:rPr>
                        <a:t>(für PT 2)</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smtClean="0">
                          <a:effectLst/>
                          <a:latin typeface="+mn-lt"/>
                          <a:ea typeface="Times New Roman"/>
                        </a:rPr>
                        <a:t>10 Minuten</a:t>
                      </a:r>
                    </a:p>
                    <a:p>
                      <a:pPr algn="ctr">
                        <a:spcAft>
                          <a:spcPts val="0"/>
                        </a:spcAft>
                      </a:pPr>
                      <a:r>
                        <a:rPr lang="de-DE" sz="2000" dirty="0" smtClean="0">
                          <a:effectLst/>
                          <a:latin typeface="+mn-lt"/>
                          <a:ea typeface="Times New Roman"/>
                        </a:rPr>
                        <a:t>(für PT 2)</a:t>
                      </a:r>
                      <a:endParaRPr lang="de-DE" sz="20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a:effectLst/>
                          <a:latin typeface="+mn-lt"/>
                          <a:ea typeface="Times New Roman"/>
                        </a:rPr>
                        <a:t>keine</a:t>
                      </a: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197485">
                <a:tc>
                  <a:txBody>
                    <a:bodyPr/>
                    <a:lstStyle/>
                    <a:p>
                      <a:pPr>
                        <a:spcAft>
                          <a:spcPts val="0"/>
                        </a:spcAft>
                      </a:pPr>
                      <a:r>
                        <a:rPr lang="de-DE" sz="2400" b="1" i="0" dirty="0">
                          <a:effectLst/>
                          <a:latin typeface="+mn-lt"/>
                          <a:ea typeface="Times New Roman"/>
                        </a:rPr>
                        <a:t>max</a:t>
                      </a:r>
                      <a:r>
                        <a:rPr lang="de-DE" sz="2400" b="1" i="0" dirty="0" smtClean="0">
                          <a:effectLst/>
                          <a:latin typeface="+mn-lt"/>
                          <a:ea typeface="Times New Roman"/>
                        </a:rPr>
                        <a:t>. Prüfungsdauer</a:t>
                      </a:r>
                      <a:endParaRPr lang="de-DE" sz="2400" b="1" i="0" dirty="0">
                        <a:effectLst/>
                        <a:latin typeface="+mn-lt"/>
                        <a:ea typeface="Times New Roman"/>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de-DE" sz="2400" i="1" dirty="0" smtClean="0">
                          <a:effectLst/>
                          <a:latin typeface="+mn-lt"/>
                          <a:ea typeface="Times New Roman"/>
                        </a:rPr>
                        <a:t>170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75000"/>
                      </a:schemeClr>
                    </a:solidFill>
                  </a:tcPr>
                </a:tc>
                <a:tc>
                  <a:txBody>
                    <a:bodyPr/>
                    <a:lstStyle/>
                    <a:p>
                      <a:pPr algn="ctr">
                        <a:spcAft>
                          <a:spcPts val="0"/>
                        </a:spcAft>
                      </a:pPr>
                      <a:r>
                        <a:rPr lang="de-DE" sz="2400" i="1" dirty="0">
                          <a:effectLst/>
                          <a:latin typeface="+mn-lt"/>
                          <a:ea typeface="Times New Roman"/>
                        </a:rPr>
                        <a:t>ca. </a:t>
                      </a:r>
                      <a:r>
                        <a:rPr lang="de-DE" sz="2400" i="1" dirty="0" smtClean="0">
                          <a:effectLst/>
                          <a:latin typeface="+mn-lt"/>
                          <a:ea typeface="Times New Roman"/>
                        </a:rPr>
                        <a:t>140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60000"/>
                        <a:lumOff val="40000"/>
                      </a:schemeClr>
                    </a:solidFill>
                  </a:tcPr>
                </a:tc>
                <a:tc>
                  <a:txBody>
                    <a:bodyPr/>
                    <a:lstStyle/>
                    <a:p>
                      <a:pPr algn="ctr">
                        <a:spcAft>
                          <a:spcPts val="0"/>
                        </a:spcAft>
                      </a:pPr>
                      <a:r>
                        <a:rPr lang="de-DE" sz="2400" i="1" dirty="0" smtClean="0">
                          <a:effectLst/>
                          <a:latin typeface="+mn-lt"/>
                          <a:ea typeface="Times New Roman"/>
                        </a:rPr>
                        <a:t>130 </a:t>
                      </a:r>
                      <a:r>
                        <a:rPr lang="de-DE" sz="2400" i="1" dirty="0">
                          <a:effectLst/>
                          <a:latin typeface="+mn-lt"/>
                          <a:ea typeface="Times New Roman"/>
                        </a:rPr>
                        <a:t>Minuten</a:t>
                      </a:r>
                      <a:endParaRPr lang="de-DE" sz="2400" dirty="0">
                        <a:effectLst/>
                        <a:latin typeface="+mn-lt"/>
                        <a:ea typeface="Times New Roman"/>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72107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3101</Words>
  <Application>Microsoft Office PowerPoint</Application>
  <PresentationFormat>Breitbild</PresentationFormat>
  <Paragraphs>309</Paragraphs>
  <Slides>38</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38</vt:i4>
      </vt:variant>
    </vt:vector>
  </HeadingPairs>
  <TitlesOfParts>
    <vt:vector size="47" baseType="lpstr">
      <vt:lpstr>Arial</vt:lpstr>
      <vt:lpstr>Calibri</vt:lpstr>
      <vt:lpstr>Calibri Light</vt:lpstr>
      <vt:lpstr>Ink Free</vt:lpstr>
      <vt:lpstr>Symbol</vt:lpstr>
      <vt:lpstr>Times New Roman</vt:lpstr>
      <vt:lpstr>Wingdings</vt:lpstr>
      <vt:lpstr>Wingdings 3</vt:lpstr>
      <vt:lpstr>Office</vt:lpstr>
      <vt:lpstr>Durchführung Zentrale Prüfungen 2024</vt:lpstr>
      <vt:lpstr>Hinweise zum Einsatz</vt:lpstr>
      <vt:lpstr>Änderungen gegenüber der Verfügung 2023</vt:lpstr>
      <vt:lpstr>Änderungen gegenüber der Verfügung 2023</vt:lpstr>
      <vt:lpstr>Hinweise zur Durchführung der Prüfungen</vt:lpstr>
      <vt:lpstr>Schriftliche Prüfungen Termine 2024</vt:lpstr>
      <vt:lpstr>Bearbeitungsdauer EESA Erweiterter Erster Schulabschluss</vt:lpstr>
      <vt:lpstr>Bearbeitungsdauer MSA Mittlerer Schulabschluss</vt:lpstr>
      <vt:lpstr>Bearbeitungsdauer GYM Gymnasiale Differenzierung</vt:lpstr>
      <vt:lpstr>Bearbeitungsdauer</vt:lpstr>
      <vt:lpstr>Hilfsmittel: Deutsch</vt:lpstr>
      <vt:lpstr>Hilfsmittel: Englisch</vt:lpstr>
      <vt:lpstr>Hilfsmittel: Mathematik (Neu)</vt:lpstr>
      <vt:lpstr>Hilfsmittel: Mathematik (Neu)</vt:lpstr>
      <vt:lpstr>Hilfsmittel: Mathematik (Neu)</vt:lpstr>
      <vt:lpstr>Täuschungsversuche</vt:lpstr>
      <vt:lpstr>Korrekturhinweise</vt:lpstr>
      <vt:lpstr>Bewertungsvorgaben</vt:lpstr>
      <vt:lpstr>Bewertungsvorgaben</vt:lpstr>
      <vt:lpstr>Notenfindung Vornote, Prüfungsnote, Mündliche Prüfung, Festlegung der Abschlussnote</vt:lpstr>
      <vt:lpstr>Vornote</vt:lpstr>
      <vt:lpstr>Prüfungsnote</vt:lpstr>
      <vt:lpstr>Bekanntgabe Vornote und Prüfungsnote</vt:lpstr>
      <vt:lpstr>Mündliche Abweichungsprüfungen</vt:lpstr>
      <vt:lpstr>Mündliche Abweichungsprüfungen</vt:lpstr>
      <vt:lpstr>Mündliche Abweichungsprüfungen</vt:lpstr>
      <vt:lpstr>Mündliche Abweichungsprüfungen</vt:lpstr>
      <vt:lpstr>Festlegung der Abschlussnote</vt:lpstr>
      <vt:lpstr>Festlegung der Abschlussnote</vt:lpstr>
      <vt:lpstr>Festlegung der Abschlussnote</vt:lpstr>
      <vt:lpstr>Weitere Informationsquellen</vt:lpstr>
      <vt:lpstr>Aktuelles zur ZP10</vt:lpstr>
      <vt:lpstr>Übungsmaterialien</vt:lpstr>
      <vt:lpstr>Formblätter</vt:lpstr>
      <vt:lpstr>Fragen - Hilfestellung</vt:lpstr>
      <vt:lpstr>Sonderregelungen -nur bei Bedarf einzusetzen-</vt:lpstr>
      <vt:lpstr>Besondere Regelungen für neu zugewanderte Schülerinnen und Schüler </vt:lpstr>
      <vt:lpstr>Gewährung von Nachteilsausgleichen</vt:lpstr>
    </vt:vector>
  </TitlesOfParts>
  <Company>Schulministerium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PPP zur Vorbereitung der ZP10 2024</dc:title>
  <dc:creator>QUA-LiS NRW</dc:creator>
  <cp:keywords>PPP zur Vorbereitung der ZP10 2024</cp:keywords>
  <cp:lastModifiedBy>MR</cp:lastModifiedBy>
  <cp:revision>31</cp:revision>
  <dcterms:created xsi:type="dcterms:W3CDTF">2023-12-10T22:03:02Z</dcterms:created>
  <dcterms:modified xsi:type="dcterms:W3CDTF">2023-12-11T16:12:46Z</dcterms:modified>
</cp:coreProperties>
</file>