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6" r:id="rId2"/>
    <p:sldId id="303" r:id="rId3"/>
    <p:sldId id="308" r:id="rId4"/>
    <p:sldId id="290" r:id="rId5"/>
    <p:sldId id="262" r:id="rId6"/>
    <p:sldId id="272" r:id="rId7"/>
    <p:sldId id="266" r:id="rId8"/>
    <p:sldId id="271" r:id="rId9"/>
    <p:sldId id="263" r:id="rId10"/>
    <p:sldId id="273" r:id="rId11"/>
    <p:sldId id="274" r:id="rId12"/>
    <p:sldId id="259" r:id="rId13"/>
    <p:sldId id="295" r:id="rId14"/>
    <p:sldId id="285" r:id="rId15"/>
    <p:sldId id="287" r:id="rId16"/>
    <p:sldId id="294" r:id="rId17"/>
    <p:sldId id="301" r:id="rId18"/>
    <p:sldId id="288" r:id="rId19"/>
    <p:sldId id="297" r:id="rId20"/>
    <p:sldId id="302" r:id="rId21"/>
    <p:sldId id="282" r:id="rId22"/>
    <p:sldId id="268" r:id="rId23"/>
    <p:sldId id="283" r:id="rId24"/>
    <p:sldId id="281" r:id="rId25"/>
    <p:sldId id="269" r:id="rId26"/>
    <p:sldId id="300" r:id="rId27"/>
    <p:sldId id="293" r:id="rId28"/>
    <p:sldId id="309" r:id="rId29"/>
    <p:sldId id="265" r:id="rId30"/>
    <p:sldId id="257" r:id="rId31"/>
    <p:sldId id="261" r:id="rId32"/>
    <p:sldId id="291" r:id="rId33"/>
    <p:sldId id="307" r:id="rId34"/>
    <p:sldId id="304" r:id="rId35"/>
  </p:sldIdLst>
  <p:sldSz cx="9144000" cy="6858000" type="screen4x3"/>
  <p:notesSz cx="6797675"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64" autoAdjust="0"/>
  </p:normalViewPr>
  <p:slideViewPr>
    <p:cSldViewPr>
      <p:cViewPr>
        <p:scale>
          <a:sx n="80" d="100"/>
          <a:sy n="80" d="100"/>
        </p:scale>
        <p:origin x="-516" y="-4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1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363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4" y="0"/>
            <a:ext cx="2945659" cy="493633"/>
          </a:xfrm>
          <a:prstGeom prst="rect">
            <a:avLst/>
          </a:prstGeom>
        </p:spPr>
        <p:txBody>
          <a:bodyPr vert="horz" lIns="91440" tIns="45720" rIns="91440" bIns="45720" rtlCol="0"/>
          <a:lstStyle>
            <a:lvl1pPr algn="r">
              <a:defRPr sz="1200"/>
            </a:lvl1pPr>
          </a:lstStyle>
          <a:p>
            <a:fld id="{175B4807-9A44-4CDB-8D6E-052DE8010F7A}" type="datetimeFigureOut">
              <a:rPr lang="de-DE" smtClean="0"/>
              <a:t>16.11.2017</a:t>
            </a:fld>
            <a:endParaRPr lang="de-DE"/>
          </a:p>
        </p:txBody>
      </p:sp>
      <p:sp>
        <p:nvSpPr>
          <p:cNvPr id="4" name="Fußzeilenplatzhalter 3"/>
          <p:cNvSpPr>
            <a:spLocks noGrp="1"/>
          </p:cNvSpPr>
          <p:nvPr>
            <p:ph type="ftr" sz="quarter" idx="2"/>
          </p:nvPr>
        </p:nvSpPr>
        <p:spPr>
          <a:xfrm>
            <a:off x="1" y="9377316"/>
            <a:ext cx="2945659" cy="49363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4" y="9377316"/>
            <a:ext cx="2945659" cy="493633"/>
          </a:xfrm>
          <a:prstGeom prst="rect">
            <a:avLst/>
          </a:prstGeom>
        </p:spPr>
        <p:txBody>
          <a:bodyPr vert="horz" lIns="91440" tIns="45720" rIns="91440" bIns="45720" rtlCol="0" anchor="b"/>
          <a:lstStyle>
            <a:lvl1pPr algn="r">
              <a:defRPr sz="1200"/>
            </a:lvl1pPr>
          </a:lstStyle>
          <a:p>
            <a:fld id="{8558790B-1AED-496C-A05A-C2694FCEDB53}" type="slidenum">
              <a:rPr lang="de-DE" smtClean="0"/>
              <a:t>‹Nr.›</a:t>
            </a:fld>
            <a:endParaRPr lang="de-DE"/>
          </a:p>
        </p:txBody>
      </p:sp>
    </p:spTree>
    <p:extLst>
      <p:ext uri="{BB962C8B-B14F-4D97-AF65-F5344CB8AC3E}">
        <p14:creationId xmlns:p14="http://schemas.microsoft.com/office/powerpoint/2010/main" val="3185169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0"/>
            <a:ext cx="2946400" cy="49418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4186"/>
          </a:xfrm>
          <a:prstGeom prst="rect">
            <a:avLst/>
          </a:prstGeom>
        </p:spPr>
        <p:txBody>
          <a:bodyPr vert="horz" lIns="91440" tIns="45720" rIns="91440" bIns="45720" rtlCol="0"/>
          <a:lstStyle>
            <a:lvl1pPr algn="r">
              <a:defRPr sz="1200"/>
            </a:lvl1pPr>
          </a:lstStyle>
          <a:p>
            <a:fld id="{D874A577-F234-4A9C-A988-E0C83A95DD70}" type="datetimeFigureOut">
              <a:rPr lang="de-DE" smtClean="0"/>
              <a:t>16.11.2017</a:t>
            </a:fld>
            <a:endParaRPr lang="de-DE"/>
          </a:p>
        </p:txBody>
      </p:sp>
      <p:sp>
        <p:nvSpPr>
          <p:cNvPr id="4" name="Folienbildplatzhalt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4" y="4689243"/>
            <a:ext cx="5438775" cy="4442935"/>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3" y="9376903"/>
            <a:ext cx="2946400" cy="49418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6903"/>
            <a:ext cx="2946400" cy="494185"/>
          </a:xfrm>
          <a:prstGeom prst="rect">
            <a:avLst/>
          </a:prstGeom>
        </p:spPr>
        <p:txBody>
          <a:bodyPr vert="horz" lIns="91440" tIns="45720" rIns="91440" bIns="45720" rtlCol="0" anchor="b"/>
          <a:lstStyle>
            <a:lvl1pPr algn="r">
              <a:defRPr sz="1200"/>
            </a:lvl1pPr>
          </a:lstStyle>
          <a:p>
            <a:fld id="{B75D9366-2BC8-4B3C-881F-F5BC7BF13618}" type="slidenum">
              <a:rPr lang="de-DE" smtClean="0"/>
              <a:t>‹Nr.›</a:t>
            </a:fld>
            <a:endParaRPr lang="de-DE"/>
          </a:p>
        </p:txBody>
      </p:sp>
    </p:spTree>
    <p:extLst>
      <p:ext uri="{BB962C8B-B14F-4D97-AF65-F5344CB8AC3E}">
        <p14:creationId xmlns:p14="http://schemas.microsoft.com/office/powerpoint/2010/main" val="2706522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4470216-9DC2-468B-A0C1-32995D21E95C}" type="datetime1">
              <a:rPr lang="de-DE" smtClean="0"/>
              <a:t>16.11.2017</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10 - 2018</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323625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75EE5C5-4679-400D-9BBD-622DD0925E80}" type="datetime1">
              <a:rPr lang="de-DE" smtClean="0"/>
              <a:t>16.11.2017</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10 - 2018</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360097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13395AB-5981-48DE-84F9-8A4F256477AD}" type="datetime1">
              <a:rPr lang="de-DE" smtClean="0"/>
              <a:t>16.11.2017</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10 - 2018</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199023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4135021-0DC2-4319-BC6D-CDAA9DFF5390}" type="datetime1">
              <a:rPr lang="de-DE" smtClean="0"/>
              <a:t>16.11.2017</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10 - 2018</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1661434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87C6E345-0288-41A8-9989-4F002E7EE49F}" type="datetime1">
              <a:rPr lang="de-DE" smtClean="0"/>
              <a:t>16.11.2017</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10 - 2018</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60640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D73657E-BEF4-4EBC-9619-6F1E604B6232}" type="datetime1">
              <a:rPr lang="de-DE" smtClean="0"/>
              <a:t>16.11.2017</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10 - 2018</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030459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03D08DA-D8E7-4D5D-8345-D12B5A73C3E2}" type="datetime1">
              <a:rPr lang="de-DE" smtClean="0"/>
              <a:t>16.11.2017</a:t>
            </a:fld>
            <a:endParaRPr lang="de-DE"/>
          </a:p>
        </p:txBody>
      </p:sp>
      <p:sp>
        <p:nvSpPr>
          <p:cNvPr id="8" name="Fußzeilenplatzhalter 7"/>
          <p:cNvSpPr>
            <a:spLocks noGrp="1"/>
          </p:cNvSpPr>
          <p:nvPr>
            <p:ph type="ftr" sz="quarter" idx="11"/>
          </p:nvPr>
        </p:nvSpPr>
        <p:spPr/>
        <p:txBody>
          <a:bodyPr/>
          <a:lstStyle/>
          <a:p>
            <a:r>
              <a:rPr lang="de-DE" smtClean="0"/>
              <a:t>Durchführung Zentrale Prüfungen 10 - 2018</a:t>
            </a:r>
            <a:endParaRPr lang="de-DE"/>
          </a:p>
        </p:txBody>
      </p:sp>
      <p:sp>
        <p:nvSpPr>
          <p:cNvPr id="9" name="Foliennummernplatzhalter 8"/>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51061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BCC8557-B148-4E86-B7B8-0A7896F44849}" type="datetime1">
              <a:rPr lang="de-DE" smtClean="0"/>
              <a:t>16.11.2017</a:t>
            </a:fld>
            <a:endParaRPr lang="de-DE"/>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586618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D289B70-FD7E-4C31-904F-B27DFF85EA84}" type="datetime1">
              <a:rPr lang="de-DE" smtClean="0"/>
              <a:t>16.11.2017</a:t>
            </a:fld>
            <a:endParaRPr lang="de-DE"/>
          </a:p>
        </p:txBody>
      </p:sp>
      <p:sp>
        <p:nvSpPr>
          <p:cNvPr id="3" name="Fußzeilenplatzhalter 2"/>
          <p:cNvSpPr>
            <a:spLocks noGrp="1"/>
          </p:cNvSpPr>
          <p:nvPr>
            <p:ph type="ftr" sz="quarter" idx="11"/>
          </p:nvPr>
        </p:nvSpPr>
        <p:spPr/>
        <p:txBody>
          <a:bodyPr/>
          <a:lstStyle/>
          <a:p>
            <a:r>
              <a:rPr lang="de-DE" smtClean="0"/>
              <a:t>Durchführung Zentrale Prüfungen 10 - 2018</a:t>
            </a:r>
            <a:endParaRPr lang="de-DE"/>
          </a:p>
        </p:txBody>
      </p:sp>
      <p:sp>
        <p:nvSpPr>
          <p:cNvPr id="4" name="Foliennummernplatzhalter 3"/>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592119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1D895CB-4411-4F58-939C-B4FD75F79BB8}" type="datetime1">
              <a:rPr lang="de-DE" smtClean="0"/>
              <a:t>16.11.2017</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10 - 2018</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628253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C3076E0-46CB-462F-B717-C22858B2C400}" type="datetime1">
              <a:rPr lang="de-DE" smtClean="0"/>
              <a:t>16.11.2017</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10 - 2018</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909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A5660-0065-44B2-81F2-00E483C4206A}" type="datetime1">
              <a:rPr lang="de-DE" smtClean="0"/>
              <a:t>16.11.2017</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Durchführung Zentrale Prüfungen 10 - 2018</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C587C-AD05-4734-A67E-492A73E482D8}" type="slidenum">
              <a:rPr lang="de-DE" smtClean="0"/>
              <a:t>‹Nr.›</a:t>
            </a:fld>
            <a:endParaRPr lang="de-DE"/>
          </a:p>
        </p:txBody>
      </p:sp>
    </p:spTree>
    <p:extLst>
      <p:ext uri="{BB962C8B-B14F-4D97-AF65-F5344CB8AC3E}">
        <p14:creationId xmlns:p14="http://schemas.microsoft.com/office/powerpoint/2010/main" val="3087496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standardsicherung.schulministerium.nrw.de/cms/zentrale-pruefungen-10/faecher/fach.php?fach=4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faeche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tandardsicherung.schulministerium.nrw.de/cms/zentrale-pruefungen-10/uebersicht/"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pruefungsaufgab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rechtsgrundlage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pruefungen10@qua-lis.nrw.de" TargetMode="External"/><Relationship Id="rId2" Type="http://schemas.openxmlformats.org/officeDocument/2006/relationships/hyperlink" Target="http://www.standardsicherung.schulministerium.nrw.de/cms/zentrale-pruefungen-10/fragen-und-antworte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anmeldung.standardsicherung.de/" TargetMode="External"/><Relationship Id="rId2" Type="http://schemas.openxmlformats.org/officeDocument/2006/relationships/hyperlink" Target="https://www.schulministerium.nrw.de/docs/bp/Lehrer/Service/Ratgeber/Nachteilsausgleiche" TargetMode="External"/><Relationship Id="rId1" Type="http://schemas.openxmlformats.org/officeDocument/2006/relationships/slideLayout" Target="../slideLayouts/slideLayout2.xml"/><Relationship Id="rId4" Type="http://schemas.openxmlformats.org/officeDocument/2006/relationships/hyperlink" Target="mailto:pruefungen10@qua-lis.nrw.d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b="1" dirty="0" smtClean="0"/>
              <a:t>DURCHFÜHRUNG</a:t>
            </a:r>
            <a:br>
              <a:rPr lang="de-DE" b="1" dirty="0" smtClean="0"/>
            </a:br>
            <a:r>
              <a:rPr lang="de-DE" b="1" dirty="0" smtClean="0"/>
              <a:t>ZENTRALE </a:t>
            </a:r>
            <a:r>
              <a:rPr lang="de-DE" b="1" dirty="0"/>
              <a:t>PRÜFUNGEN </a:t>
            </a:r>
            <a:r>
              <a:rPr lang="de-DE" b="1" dirty="0" smtClean="0"/>
              <a:t>10</a:t>
            </a:r>
            <a:br>
              <a:rPr lang="de-DE" b="1" dirty="0" smtClean="0"/>
            </a:br>
            <a:r>
              <a:rPr lang="de-DE" b="1" dirty="0" smtClean="0">
                <a:solidFill>
                  <a:srgbClr val="FF0000"/>
                </a:solidFill>
              </a:rPr>
              <a:t>2018</a:t>
            </a:r>
            <a:endParaRPr lang="de-DE" dirty="0"/>
          </a:p>
        </p:txBody>
      </p:sp>
      <p:sp>
        <p:nvSpPr>
          <p:cNvPr id="3" name="Untertitel 2"/>
          <p:cNvSpPr>
            <a:spLocks noGrp="1"/>
          </p:cNvSpPr>
          <p:nvPr>
            <p:ph type="subTitle" idx="1"/>
          </p:nvPr>
        </p:nvSpPr>
        <p:spPr>
          <a:xfrm>
            <a:off x="1331640" y="4149080"/>
            <a:ext cx="6440760" cy="2304256"/>
          </a:xfrm>
        </p:spPr>
        <p:txBody>
          <a:bodyPr>
            <a:normAutofit/>
          </a:bodyPr>
          <a:lstStyle/>
          <a:p>
            <a:r>
              <a:rPr lang="de-DE" dirty="0" smtClean="0">
                <a:solidFill>
                  <a:schemeClr val="tx1"/>
                </a:solidFill>
              </a:rPr>
              <a:t>Verfahren – Termine</a:t>
            </a:r>
          </a:p>
          <a:p>
            <a:r>
              <a:rPr lang="de-DE" dirty="0" smtClean="0">
                <a:solidFill>
                  <a:schemeClr val="tx1"/>
                </a:solidFill>
              </a:rPr>
              <a:t>zur Unterstützung der Dienstbesprechung in der Schule</a:t>
            </a:r>
          </a:p>
          <a:p>
            <a:pPr>
              <a:spcBef>
                <a:spcPts val="1200"/>
              </a:spcBef>
            </a:pPr>
            <a:r>
              <a:rPr lang="de-DE" sz="1400" u="sng" dirty="0" smtClean="0">
                <a:solidFill>
                  <a:schemeClr val="tx1"/>
                </a:solidFill>
              </a:rPr>
              <a:t>Bezug</a:t>
            </a:r>
            <a:r>
              <a:rPr lang="de-DE" sz="1400" dirty="0" smtClean="0">
                <a:solidFill>
                  <a:schemeClr val="tx1"/>
                </a:solidFill>
              </a:rPr>
              <a:t>: Rundverfügung zu </a:t>
            </a:r>
            <a:r>
              <a:rPr lang="de-DE" sz="1400" dirty="0">
                <a:solidFill>
                  <a:schemeClr val="tx1"/>
                </a:solidFill>
              </a:rPr>
              <a:t>den Zentralen Prüfungen 10 im Jahr </a:t>
            </a:r>
            <a:r>
              <a:rPr lang="de-DE" sz="1400" dirty="0" smtClean="0">
                <a:solidFill>
                  <a:schemeClr val="tx1"/>
                </a:solidFill>
              </a:rPr>
              <a:t>2018 – </a:t>
            </a:r>
            <a:r>
              <a:rPr lang="de-DE" sz="1400" b="1" dirty="0" smtClean="0">
                <a:solidFill>
                  <a:schemeClr val="tx1"/>
                </a:solidFill>
              </a:rPr>
              <a:t>Teil A</a:t>
            </a:r>
            <a:endParaRPr lang="de-DE" sz="1400" b="1" dirty="0">
              <a:solidFill>
                <a:schemeClr val="tx1"/>
              </a:solidFill>
            </a:endParaRPr>
          </a:p>
        </p:txBody>
      </p:sp>
    </p:spTree>
    <p:extLst>
      <p:ext uri="{BB962C8B-B14F-4D97-AF65-F5344CB8AC3E}">
        <p14:creationId xmlns:p14="http://schemas.microsoft.com/office/powerpoint/2010/main" val="408379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Englisch</a:t>
            </a:r>
            <a:endParaRPr lang="de-DE" dirty="0"/>
          </a:p>
        </p:txBody>
      </p:sp>
      <p:sp>
        <p:nvSpPr>
          <p:cNvPr id="3" name="Inhaltsplatzhalter 2"/>
          <p:cNvSpPr>
            <a:spLocks noGrp="1"/>
          </p:cNvSpPr>
          <p:nvPr>
            <p:ph idx="1"/>
          </p:nvPr>
        </p:nvSpPr>
        <p:spPr/>
        <p:txBody>
          <a:bodyPr>
            <a:normAutofit/>
          </a:bodyPr>
          <a:lstStyle/>
          <a:p>
            <a:r>
              <a:rPr lang="de-DE" sz="1800" dirty="0"/>
              <a:t>Im Fach Englisch sind </a:t>
            </a:r>
            <a:r>
              <a:rPr lang="de-DE" sz="1800" b="1" i="1" dirty="0"/>
              <a:t>keine</a:t>
            </a:r>
            <a:r>
              <a:rPr lang="de-DE" sz="1800" b="1" dirty="0"/>
              <a:t> Wörterbücher </a:t>
            </a:r>
            <a:r>
              <a:rPr lang="de-DE" sz="1800" dirty="0"/>
              <a:t>zugelassen. </a:t>
            </a:r>
            <a:endParaRPr lang="de-DE" sz="1800" dirty="0" smtClean="0"/>
          </a:p>
          <a:p>
            <a:r>
              <a:rPr lang="de-DE" sz="1800" dirty="0"/>
              <a:t>Sollten sich Hilfen, die in den Aufgabenstellungen nicht vorgesehen sind, für das Verständnis einer Aufgabe als unverzichtbar erweisen, so sind diese von der jeweiligen Fachlehrkraft zu geben und in das Protokoll aufzunehmen.</a:t>
            </a:r>
          </a:p>
          <a:p>
            <a:pPr marL="0" indent="0">
              <a:buNone/>
            </a:pPr>
            <a:endParaRPr lang="de-DE" sz="1800" dirty="0"/>
          </a:p>
          <a:p>
            <a:pPr marL="0" indent="0" defTabSz="446088">
              <a:buNone/>
            </a:pPr>
            <a:r>
              <a:rPr lang="de-DE" sz="1800" dirty="0" smtClean="0"/>
              <a:t>Bitte beachten:</a:t>
            </a:r>
          </a:p>
          <a:p>
            <a:pPr marL="0" indent="0" defTabSz="446088">
              <a:buNone/>
            </a:pPr>
            <a:r>
              <a:rPr lang="de-DE" sz="1800" dirty="0" smtClean="0"/>
              <a:t>	</a:t>
            </a:r>
            <a:r>
              <a:rPr lang="de-DE" sz="1800" dirty="0" err="1" smtClean="0"/>
              <a:t>RdErl</a:t>
            </a:r>
            <a:r>
              <a:rPr lang="de-DE" sz="1800" dirty="0"/>
              <a:t>. des MSW v. 18.11.2005 zum Gebrauch </a:t>
            </a:r>
            <a:r>
              <a:rPr lang="de-DE" sz="1800" dirty="0" smtClean="0"/>
              <a:t>ein- </a:t>
            </a:r>
            <a:r>
              <a:rPr lang="de-DE" sz="1800" dirty="0"/>
              <a:t>und zweisprachiger </a:t>
            </a:r>
            <a:r>
              <a:rPr lang="de-DE" sz="1800" dirty="0" smtClean="0"/>
              <a:t>	Wörterbücher </a:t>
            </a:r>
            <a:r>
              <a:rPr lang="de-DE" sz="1800" dirty="0"/>
              <a:t>in den </a:t>
            </a:r>
            <a:r>
              <a:rPr lang="de-DE" sz="1800" dirty="0" smtClean="0"/>
              <a:t>fremdsprachlichen </a:t>
            </a:r>
            <a:r>
              <a:rPr lang="de-DE" sz="1800" dirty="0"/>
              <a:t>Fächern, BASS 15 – 02 Nr. </a:t>
            </a:r>
            <a:r>
              <a:rPr lang="de-DE" sz="1800" dirty="0" smtClean="0"/>
              <a:t>13.</a:t>
            </a:r>
          </a:p>
          <a:p>
            <a:pPr marL="0" indent="0" defTabSz="446088">
              <a:buNone/>
            </a:pP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10</a:t>
            </a:fld>
            <a:endParaRPr lang="de-DE"/>
          </a:p>
        </p:txBody>
      </p:sp>
    </p:spTree>
    <p:extLst>
      <p:ext uri="{BB962C8B-B14F-4D97-AF65-F5344CB8AC3E}">
        <p14:creationId xmlns:p14="http://schemas.microsoft.com/office/powerpoint/2010/main" val="2286241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Mathematik</a:t>
            </a:r>
            <a:endParaRPr lang="de-DE" dirty="0"/>
          </a:p>
        </p:txBody>
      </p:sp>
      <p:sp>
        <p:nvSpPr>
          <p:cNvPr id="3" name="Inhaltsplatzhalter 2"/>
          <p:cNvSpPr>
            <a:spLocks noGrp="1"/>
          </p:cNvSpPr>
          <p:nvPr>
            <p:ph idx="1"/>
          </p:nvPr>
        </p:nvSpPr>
        <p:spPr>
          <a:xfrm>
            <a:off x="457200" y="1600200"/>
            <a:ext cx="8219256" cy="4853136"/>
          </a:xfrm>
        </p:spPr>
        <p:txBody>
          <a:bodyPr>
            <a:normAutofit fontScale="25000" lnSpcReduction="20000"/>
          </a:bodyPr>
          <a:lstStyle/>
          <a:p>
            <a:pPr>
              <a:lnSpc>
                <a:spcPct val="120000"/>
              </a:lnSpc>
            </a:pPr>
            <a:r>
              <a:rPr lang="de-DE" sz="7200" dirty="0"/>
              <a:t>Z</a:t>
            </a:r>
            <a:r>
              <a:rPr lang="de-DE" sz="7200" dirty="0" smtClean="0"/>
              <a:t>ugelassene Hilfsmittel: Zirkel</a:t>
            </a:r>
            <a:r>
              <a:rPr lang="de-DE" sz="7200" dirty="0"/>
              <a:t>, Geodreieck, eine handelsübliche oder die im Bildungsportal bereitgestellte Formelsammlung und ein wissenschaftlicher </a:t>
            </a:r>
            <a:r>
              <a:rPr lang="de-DE" sz="7200" dirty="0" smtClean="0"/>
              <a:t>Taschenrechner.</a:t>
            </a:r>
          </a:p>
          <a:p>
            <a:pPr>
              <a:lnSpc>
                <a:spcPct val="120000"/>
              </a:lnSpc>
            </a:pPr>
            <a:r>
              <a:rPr lang="de-DE" sz="7200" dirty="0" smtClean="0"/>
              <a:t>Alle </a:t>
            </a:r>
            <a:r>
              <a:rPr lang="de-DE" sz="7200" dirty="0"/>
              <a:t>Hilfsmittel müssen im Unterricht eingeführt und regelmäßig verwendet </a:t>
            </a:r>
            <a:r>
              <a:rPr lang="de-DE" sz="7200" dirty="0" smtClean="0"/>
              <a:t>worden </a:t>
            </a:r>
            <a:r>
              <a:rPr lang="de-DE" sz="7200" dirty="0"/>
              <a:t>sein. </a:t>
            </a:r>
            <a:r>
              <a:rPr lang="de-DE" sz="7200" dirty="0" smtClean="0"/>
              <a:t>Sie dürfen keine </a:t>
            </a:r>
            <a:r>
              <a:rPr lang="de-DE" sz="7200" dirty="0"/>
              <a:t>Kommentierungen, Zusätze oder handschriftlichen Notizen enthalten. Hiervon hat sich die zuständige Fachlehrkraft vor der Prüfung zu </a:t>
            </a:r>
            <a:r>
              <a:rPr lang="de-DE" sz="7200" dirty="0" smtClean="0"/>
              <a:t>überzeugen.</a:t>
            </a:r>
          </a:p>
          <a:p>
            <a:pPr>
              <a:lnSpc>
                <a:spcPct val="120000"/>
              </a:lnSpc>
            </a:pPr>
            <a:r>
              <a:rPr lang="de-DE" sz="7200" dirty="0" smtClean="0"/>
              <a:t>Der </a:t>
            </a:r>
            <a:r>
              <a:rPr lang="de-DE" sz="7200" dirty="0"/>
              <a:t>Taschenrechner unterliegt keiner Einschränkung bzgl. des Funktionsspektrums. Die Fachlehrkraft hat vor der Prüfung bei allen Taschenrechnern einen Speicher-</a:t>
            </a:r>
            <a:r>
              <a:rPr lang="de-DE" sz="7200" dirty="0" err="1"/>
              <a:t>Reset</a:t>
            </a:r>
            <a:r>
              <a:rPr lang="de-DE" sz="7200" dirty="0"/>
              <a:t> durchzuführen oder sich vom </a:t>
            </a:r>
            <a:r>
              <a:rPr lang="de-DE" sz="7200" dirty="0" smtClean="0"/>
              <a:t>vorgenommenen </a:t>
            </a:r>
            <a:r>
              <a:rPr lang="de-DE" sz="7200" dirty="0" err="1" smtClean="0"/>
              <a:t>Reset</a:t>
            </a:r>
            <a:r>
              <a:rPr lang="de-DE" sz="7200" dirty="0" smtClean="0"/>
              <a:t> überzeugt. </a:t>
            </a:r>
            <a:endParaRPr lang="de-DE" sz="7200" dirty="0"/>
          </a:p>
          <a:p>
            <a:pPr>
              <a:lnSpc>
                <a:spcPct val="120000"/>
              </a:lnSpc>
            </a:pPr>
            <a:r>
              <a:rPr lang="de-DE" sz="7200" dirty="0"/>
              <a:t>Alle genannten Hilfsmittel dürfen </a:t>
            </a:r>
            <a:r>
              <a:rPr lang="de-DE" sz="7200" i="1" dirty="0"/>
              <a:t>in beiden Prüfungsteilen</a:t>
            </a:r>
            <a:r>
              <a:rPr lang="de-DE" sz="7200" dirty="0"/>
              <a:t> verwendet </a:t>
            </a:r>
            <a:r>
              <a:rPr lang="de-DE" sz="7200" dirty="0" smtClean="0"/>
              <a:t>werden.</a:t>
            </a:r>
          </a:p>
          <a:p>
            <a:pPr>
              <a:lnSpc>
                <a:spcPct val="120000"/>
              </a:lnSpc>
            </a:pPr>
            <a:r>
              <a:rPr lang="de-DE" sz="7200" dirty="0" smtClean="0"/>
              <a:t>Sollten </a:t>
            </a:r>
            <a:r>
              <a:rPr lang="de-DE" sz="7200" dirty="0"/>
              <a:t>sich Hilfen, die in den </a:t>
            </a:r>
            <a:r>
              <a:rPr lang="de-DE" sz="7200" dirty="0" smtClean="0"/>
              <a:t>Aufgabenstellungen nicht </a:t>
            </a:r>
            <a:r>
              <a:rPr lang="de-DE" sz="7200" dirty="0"/>
              <a:t>vorgesehen sind, für das Verständnis einer Aufgabe als unverzichtbar erweisen, so sind diese von der jeweiligen Fachlehrkraft zu geben und in das Protokoll </a:t>
            </a:r>
            <a:r>
              <a:rPr lang="de-DE" sz="7200" dirty="0" smtClean="0"/>
              <a:t>aufzunehmen.</a:t>
            </a:r>
          </a:p>
          <a:p>
            <a:pPr>
              <a:lnSpc>
                <a:spcPct val="120000"/>
              </a:lnSpc>
            </a:pPr>
            <a:r>
              <a:rPr lang="de-DE" sz="7200" dirty="0" smtClean="0"/>
              <a:t>Link </a:t>
            </a:r>
            <a:r>
              <a:rPr lang="de-DE" sz="7200" dirty="0"/>
              <a:t>zur </a:t>
            </a:r>
            <a:r>
              <a:rPr lang="de-DE" sz="7200" dirty="0" smtClean="0"/>
              <a:t>Formelsammlung des MSB:</a:t>
            </a:r>
            <a:endParaRPr lang="de-DE" sz="7200" dirty="0"/>
          </a:p>
          <a:p>
            <a:pPr marL="400050" lvl="1" indent="0" algn="ctr" defTabSz="354013">
              <a:lnSpc>
                <a:spcPct val="120000"/>
              </a:lnSpc>
              <a:buNone/>
            </a:pPr>
            <a:r>
              <a:rPr lang="de-DE" sz="5200" dirty="0" smtClean="0">
                <a:hlinkClick r:id="rId2"/>
              </a:rPr>
              <a:t>www.standardsicherung.schulministerium.nrw.de/cms/zentrale-pruefungen-10/faecher/fach.php?fach=44</a:t>
            </a:r>
            <a:endParaRPr lang="de-DE" sz="5200" dirty="0"/>
          </a:p>
          <a:p>
            <a:pPr marL="0" indent="0">
              <a:buNone/>
            </a:pPr>
            <a:endParaRPr lang="de-DE"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11</a:t>
            </a:fld>
            <a:endParaRPr lang="de-DE"/>
          </a:p>
        </p:txBody>
      </p:sp>
    </p:spTree>
    <p:extLst>
      <p:ext uri="{BB962C8B-B14F-4D97-AF65-F5344CB8AC3E}">
        <p14:creationId xmlns:p14="http://schemas.microsoft.com/office/powerpoint/2010/main" val="34516024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Täuschungsversuche</a:t>
            </a:r>
            <a:endParaRPr lang="de-DE" b="1" dirty="0"/>
          </a:p>
        </p:txBody>
      </p:sp>
      <p:sp>
        <p:nvSpPr>
          <p:cNvPr id="3" name="Inhaltsplatzhalter 2"/>
          <p:cNvSpPr>
            <a:spLocks noGrp="1"/>
          </p:cNvSpPr>
          <p:nvPr>
            <p:ph idx="1"/>
          </p:nvPr>
        </p:nvSpPr>
        <p:spPr/>
        <p:txBody>
          <a:bodyPr>
            <a:normAutofit fontScale="70000" lnSpcReduction="20000"/>
          </a:bodyPr>
          <a:lstStyle/>
          <a:p>
            <a:pPr>
              <a:lnSpc>
                <a:spcPct val="120000"/>
              </a:lnSpc>
              <a:spcBef>
                <a:spcPts val="600"/>
              </a:spcBef>
            </a:pPr>
            <a:r>
              <a:rPr lang="de-DE" sz="2600" dirty="0" smtClean="0"/>
              <a:t>Das Mitführen elektronischer </a:t>
            </a:r>
            <a:r>
              <a:rPr lang="de-DE" sz="2600" dirty="0"/>
              <a:t>Kommunikationsmittel oder Geräte zur Speicherung von Daten (</a:t>
            </a:r>
            <a:r>
              <a:rPr lang="de-DE" sz="2600" dirty="0" smtClean="0"/>
              <a:t>Handys, Smartphones, </a:t>
            </a:r>
            <a:r>
              <a:rPr lang="de-DE" sz="2600" dirty="0"/>
              <a:t>Pocket-PCs, MP3-Player u. Ä.) im Prüfungsraum – auch im ausgeschalteten Zustand – ist nicht </a:t>
            </a:r>
            <a:r>
              <a:rPr lang="de-DE" sz="2600" dirty="0" smtClean="0"/>
              <a:t>gestattet.</a:t>
            </a:r>
          </a:p>
          <a:p>
            <a:pPr>
              <a:lnSpc>
                <a:spcPct val="120000"/>
              </a:lnSpc>
              <a:spcBef>
                <a:spcPts val="600"/>
              </a:spcBef>
            </a:pPr>
            <a:r>
              <a:rPr lang="de-DE" sz="2600" dirty="0" smtClean="0"/>
              <a:t>Bereits das Mitführen kann </a:t>
            </a:r>
            <a:r>
              <a:rPr lang="de-DE" sz="2600" dirty="0"/>
              <a:t>als Täuschungsversuch </a:t>
            </a:r>
            <a:r>
              <a:rPr lang="de-DE" sz="2600" dirty="0" smtClean="0"/>
              <a:t>gewertet </a:t>
            </a:r>
            <a:r>
              <a:rPr lang="de-DE" sz="2600" dirty="0"/>
              <a:t>werden. </a:t>
            </a:r>
            <a:endParaRPr lang="de-DE" sz="2600" dirty="0" smtClean="0"/>
          </a:p>
          <a:p>
            <a:pPr>
              <a:lnSpc>
                <a:spcPct val="120000"/>
              </a:lnSpc>
              <a:spcBef>
                <a:spcPts val="600"/>
              </a:spcBef>
            </a:pPr>
            <a:r>
              <a:rPr lang="de-DE" sz="2600" b="1" dirty="0" smtClean="0"/>
              <a:t>Die Prüflinge sind </a:t>
            </a:r>
            <a:r>
              <a:rPr lang="de-DE" sz="2600" b="1" dirty="0"/>
              <a:t>darüber vor der Prüfung zu informieren! </a:t>
            </a:r>
            <a:endParaRPr lang="de-DE" sz="2600" b="1" dirty="0" smtClean="0"/>
          </a:p>
          <a:p>
            <a:pPr>
              <a:lnSpc>
                <a:spcPct val="120000"/>
              </a:lnSpc>
              <a:spcBef>
                <a:spcPts val="600"/>
              </a:spcBef>
            </a:pPr>
            <a:r>
              <a:rPr lang="de-DE" sz="2600" dirty="0" smtClean="0"/>
              <a:t>Kopf- </a:t>
            </a:r>
            <a:r>
              <a:rPr lang="de-DE" sz="2600" dirty="0"/>
              <a:t>oder Ohrhörer dürfen während der Prüfung nur benutzt werden, wenn dies aus medizinischen Gründen veranlasst ist</a:t>
            </a:r>
            <a:r>
              <a:rPr lang="de-DE" sz="2600" dirty="0" smtClean="0"/>
              <a:t>.</a:t>
            </a:r>
          </a:p>
          <a:p>
            <a:pPr>
              <a:lnSpc>
                <a:spcPct val="120000"/>
              </a:lnSpc>
              <a:spcBef>
                <a:spcPts val="600"/>
              </a:spcBef>
            </a:pPr>
            <a:r>
              <a:rPr lang="de-DE" sz="2600" dirty="0"/>
              <a:t>Die Schulen beugen Täuschungsversuchen im Prüfungsverfahren durch geeignete Maßnahmen </a:t>
            </a:r>
            <a:r>
              <a:rPr lang="de-DE" sz="2600" dirty="0" smtClean="0"/>
              <a:t>vor.</a:t>
            </a:r>
          </a:p>
          <a:p>
            <a:pPr marL="0" indent="0" defTabSz="354013">
              <a:lnSpc>
                <a:spcPct val="120000"/>
              </a:lnSpc>
              <a:spcBef>
                <a:spcPts val="600"/>
              </a:spcBef>
              <a:buNone/>
            </a:pPr>
            <a:r>
              <a:rPr lang="de-DE" sz="2600" dirty="0" smtClean="0"/>
              <a:t>	Z. B. dürfen Prüflinge den </a:t>
            </a:r>
            <a:r>
              <a:rPr lang="de-DE" sz="2600" dirty="0"/>
              <a:t>Prüfungsraum nur außerhalb der schulischen </a:t>
            </a:r>
            <a:r>
              <a:rPr lang="de-DE" sz="2600" dirty="0" smtClean="0"/>
              <a:t>	Pausenzeiten </a:t>
            </a:r>
            <a:r>
              <a:rPr lang="de-DE" sz="2600" dirty="0"/>
              <a:t>und nur mit Erlaubnis der Aufsicht </a:t>
            </a:r>
            <a:r>
              <a:rPr lang="de-DE" sz="2600" dirty="0" smtClean="0"/>
              <a:t>verlassen</a:t>
            </a:r>
            <a:r>
              <a:rPr lang="de-DE" sz="2600" dirty="0"/>
              <a:t>. Die Erlaubnis kann </a:t>
            </a:r>
            <a:r>
              <a:rPr lang="de-DE" sz="2600" dirty="0" smtClean="0"/>
              <a:t>	jeweils </a:t>
            </a:r>
            <a:r>
              <a:rPr lang="de-DE" sz="2600" dirty="0"/>
              <a:t>nur einem Prüfling erteilt werden</a:t>
            </a:r>
            <a:r>
              <a:rPr lang="de-DE" sz="2600" dirty="0" smtClean="0"/>
              <a:t>. </a:t>
            </a:r>
          </a:p>
          <a:p>
            <a:pPr>
              <a:lnSpc>
                <a:spcPct val="120000"/>
              </a:lnSpc>
              <a:spcBef>
                <a:spcPts val="600"/>
              </a:spcBef>
            </a:pPr>
            <a:r>
              <a:rPr lang="de-DE" sz="2600" dirty="0" smtClean="0"/>
              <a:t>Im </a:t>
            </a:r>
            <a:r>
              <a:rPr lang="de-DE" sz="2600" dirty="0"/>
              <a:t>Falle eines Täuschungsversuchs ist nach APO-S I § 38 Abs. 2 zu verfahren. </a:t>
            </a:r>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12</a:t>
            </a:fld>
            <a:endParaRPr lang="de-DE"/>
          </a:p>
        </p:txBody>
      </p:sp>
    </p:spTree>
    <p:extLst>
      <p:ext uri="{BB962C8B-B14F-4D97-AF65-F5344CB8AC3E}">
        <p14:creationId xmlns:p14="http://schemas.microsoft.com/office/powerpoint/2010/main" val="1705269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95536" y="2204864"/>
            <a:ext cx="8229600" cy="1143000"/>
          </a:xfrm>
        </p:spPr>
        <p:txBody>
          <a:bodyPr>
            <a:normAutofit/>
          </a:bodyPr>
          <a:lstStyle/>
          <a:p>
            <a:r>
              <a:rPr lang="de-DE" b="1" dirty="0"/>
              <a:t>2</a:t>
            </a:r>
            <a:r>
              <a:rPr lang="de-DE" b="1" dirty="0" smtClean="0"/>
              <a:t>  Korrekturhinweise</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10 - 2018</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13</a:t>
            </a:fld>
            <a:endParaRPr lang="de-DE"/>
          </a:p>
        </p:txBody>
      </p:sp>
    </p:spTree>
    <p:extLst>
      <p:ext uri="{BB962C8B-B14F-4D97-AF65-F5344CB8AC3E}">
        <p14:creationId xmlns:p14="http://schemas.microsoft.com/office/powerpoint/2010/main" val="9119210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229600" cy="1143000"/>
          </a:xfrm>
        </p:spPr>
        <p:txBody>
          <a:bodyPr>
            <a:normAutofit fontScale="90000"/>
          </a:bodyPr>
          <a:lstStyle/>
          <a:p>
            <a:r>
              <a:rPr lang="de-DE" sz="4900" b="1" dirty="0" smtClean="0"/>
              <a:t>Bewertungsvorgaben</a:t>
            </a:r>
            <a:r>
              <a:rPr lang="de-DE" b="1" dirty="0" smtClean="0"/>
              <a:t/>
            </a:r>
            <a:br>
              <a:rPr lang="de-DE" b="1" dirty="0" smtClean="0"/>
            </a:br>
            <a:r>
              <a:rPr lang="de-DE" sz="2700" b="1" i="1" dirty="0"/>
              <a:t>Unterlagen für die Lehrkraft</a:t>
            </a:r>
            <a:endParaRPr lang="de-DE" sz="2700" b="1" dirty="0"/>
          </a:p>
        </p:txBody>
      </p:sp>
      <p:sp>
        <p:nvSpPr>
          <p:cNvPr id="3" name="Inhaltsplatzhalter 2"/>
          <p:cNvSpPr>
            <a:spLocks noGrp="1"/>
          </p:cNvSpPr>
          <p:nvPr>
            <p:ph idx="1"/>
          </p:nvPr>
        </p:nvSpPr>
        <p:spPr>
          <a:xfrm>
            <a:off x="467544" y="2132856"/>
            <a:ext cx="8229600" cy="3412976"/>
          </a:xfrm>
        </p:spPr>
        <p:txBody>
          <a:bodyPr>
            <a:normAutofit/>
          </a:bodyPr>
          <a:lstStyle/>
          <a:p>
            <a:pPr>
              <a:spcBef>
                <a:spcPts val="600"/>
              </a:spcBef>
            </a:pPr>
            <a:r>
              <a:rPr lang="de-DE" sz="1800" dirty="0" smtClean="0"/>
              <a:t>Mit den Prüfungsaufgaben werden die betreffenden Beurteilungs- </a:t>
            </a:r>
            <a:r>
              <a:rPr lang="de-DE" sz="1800" dirty="0"/>
              <a:t>und </a:t>
            </a:r>
            <a:r>
              <a:rPr lang="de-DE" sz="1800" dirty="0" smtClean="0"/>
              <a:t>Bewertungsvorgaben </a:t>
            </a:r>
            <a:r>
              <a:rPr lang="de-DE" sz="1800" i="1" dirty="0" smtClean="0"/>
              <a:t>verbindlich vorgegeben. </a:t>
            </a:r>
            <a:r>
              <a:rPr lang="de-DE" sz="1800" dirty="0" smtClean="0"/>
              <a:t>(</a:t>
            </a:r>
            <a:r>
              <a:rPr lang="de-DE" sz="1800" dirty="0"/>
              <a:t>APO-S I § 33 (3</a:t>
            </a:r>
            <a:r>
              <a:rPr lang="de-DE" sz="1800" dirty="0" smtClean="0"/>
              <a:t>)) </a:t>
            </a:r>
          </a:p>
          <a:p>
            <a:pPr>
              <a:spcBef>
                <a:spcPts val="600"/>
              </a:spcBef>
            </a:pPr>
            <a:r>
              <a:rPr lang="de-DE" sz="1800" dirty="0" smtClean="0"/>
              <a:t>Die </a:t>
            </a:r>
            <a:r>
              <a:rPr lang="de-DE" sz="1800" dirty="0"/>
              <a:t>Kriterien dürfen von den Korrigierenden nicht verändert oder angepasst werden. </a:t>
            </a:r>
            <a:endParaRPr lang="de-DE" sz="1800" dirty="0" smtClean="0"/>
          </a:p>
          <a:p>
            <a:pPr>
              <a:spcBef>
                <a:spcPts val="600"/>
              </a:spcBef>
            </a:pPr>
            <a:r>
              <a:rPr lang="de-DE" sz="1800" dirty="0" smtClean="0"/>
              <a:t>Für </a:t>
            </a:r>
            <a:r>
              <a:rPr lang="de-DE" sz="1800" dirty="0"/>
              <a:t>die </a:t>
            </a:r>
            <a:r>
              <a:rPr lang="de-DE" sz="1800" dirty="0" smtClean="0"/>
              <a:t>Prüfungsleistungen dürfen </a:t>
            </a:r>
            <a:r>
              <a:rPr lang="de-DE" sz="1800" dirty="0"/>
              <a:t>nur </a:t>
            </a:r>
            <a:r>
              <a:rPr lang="de-DE" sz="1800" b="1" i="1" dirty="0"/>
              <a:t>ganze</a:t>
            </a:r>
            <a:r>
              <a:rPr lang="de-DE" sz="1800" b="1" dirty="0"/>
              <a:t> Punkte </a:t>
            </a:r>
            <a:r>
              <a:rPr lang="de-DE" sz="1800" dirty="0"/>
              <a:t>vergeben werden. </a:t>
            </a:r>
          </a:p>
          <a:p>
            <a:pPr>
              <a:spcBef>
                <a:spcPts val="600"/>
              </a:spcBef>
            </a:pPr>
            <a:r>
              <a:rPr lang="de-DE" sz="1800" dirty="0"/>
              <a:t>Die Unterlagen enthalten zur Entlastung der Lehrkräfte einen verkürzten Bewertungsbogen für die Erst-, Zweit- und Drittkorrektur. </a:t>
            </a:r>
          </a:p>
          <a:p>
            <a:pPr>
              <a:spcBef>
                <a:spcPts val="600"/>
              </a:spcBef>
            </a:pPr>
            <a:r>
              <a:rPr lang="de-DE" sz="1800" dirty="0"/>
              <a:t>Auf dem Bewertungsbogen werden die Beurteilungen für jeden Prüfling dokumentiert. </a:t>
            </a:r>
            <a:r>
              <a:rPr lang="de-DE" sz="1800" dirty="0" smtClean="0"/>
              <a:t>Eine </a:t>
            </a:r>
            <a:r>
              <a:rPr lang="de-DE" sz="1800" dirty="0"/>
              <a:t>weitere Dokumentation ist nicht erforderlich.</a:t>
            </a:r>
          </a:p>
          <a:p>
            <a:pPr marL="0" indent="0">
              <a:buNone/>
            </a:pPr>
            <a:endParaRPr lang="de-DE"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14</a:t>
            </a:fld>
            <a:endParaRPr lang="de-DE"/>
          </a:p>
        </p:txBody>
      </p:sp>
    </p:spTree>
    <p:extLst>
      <p:ext uri="{BB962C8B-B14F-4D97-AF65-F5344CB8AC3E}">
        <p14:creationId xmlns:p14="http://schemas.microsoft.com/office/powerpoint/2010/main" val="811798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2132856"/>
            <a:ext cx="8229600" cy="3600400"/>
          </a:xfrm>
          <a:noFill/>
        </p:spPr>
        <p:txBody>
          <a:bodyPr>
            <a:normAutofit/>
          </a:bodyPr>
          <a:lstStyle/>
          <a:p>
            <a:pPr>
              <a:spcBef>
                <a:spcPts val="600"/>
              </a:spcBef>
            </a:pPr>
            <a:r>
              <a:rPr lang="de-DE" sz="1800" dirty="0" smtClean="0"/>
              <a:t>Prüfungsleistungen</a:t>
            </a:r>
            <a:r>
              <a:rPr lang="de-DE" sz="1800" dirty="0"/>
              <a:t>, die Lösungen bzw. Ausführungen enthalten, die als richtig im Sinne der Aufgabenstellung zu bewerten sind, aber nicht durch die angegebenen Kriterien erfasst werden, sollen </a:t>
            </a:r>
            <a:r>
              <a:rPr lang="de-DE" sz="1800" dirty="0" smtClean="0"/>
              <a:t>als "</a:t>
            </a:r>
            <a:r>
              <a:rPr lang="de-DE" sz="1800" i="1" dirty="0"/>
              <a:t>weiteres aufgabenbezogenes Kriterium</a:t>
            </a:r>
            <a:r>
              <a:rPr lang="de-DE" sz="1800" dirty="0"/>
              <a:t>" </a:t>
            </a:r>
            <a:r>
              <a:rPr lang="de-DE" sz="1800" dirty="0" smtClean="0"/>
              <a:t>berücksichtigt und im Bewertungsbogen notiert </a:t>
            </a:r>
            <a:r>
              <a:rPr lang="de-DE" sz="1800" dirty="0"/>
              <a:t>werden</a:t>
            </a:r>
            <a:r>
              <a:rPr lang="de-DE" sz="1800" dirty="0" smtClean="0"/>
              <a:t>.</a:t>
            </a:r>
          </a:p>
          <a:p>
            <a:pPr>
              <a:spcBef>
                <a:spcPts val="600"/>
              </a:spcBef>
            </a:pPr>
            <a:r>
              <a:rPr lang="de-DE" sz="1800" dirty="0"/>
              <a:t>F</a:t>
            </a:r>
            <a:r>
              <a:rPr lang="de-DE" sz="1800" dirty="0" smtClean="0"/>
              <a:t>ür </a:t>
            </a:r>
            <a:r>
              <a:rPr lang="de-DE" sz="1800" dirty="0"/>
              <a:t>dieses zusätzliche Kriterium ist </a:t>
            </a:r>
            <a:r>
              <a:rPr lang="de-DE" sz="1800" dirty="0" smtClean="0"/>
              <a:t>ebenfalls eine </a:t>
            </a:r>
            <a:r>
              <a:rPr lang="de-DE" sz="1800" dirty="0"/>
              <a:t>Höchstpunktzahl </a:t>
            </a:r>
            <a:r>
              <a:rPr lang="de-DE" sz="1800" dirty="0" smtClean="0"/>
              <a:t>angegeben.</a:t>
            </a:r>
          </a:p>
          <a:p>
            <a:pPr>
              <a:spcBef>
                <a:spcPts val="600"/>
              </a:spcBef>
            </a:pPr>
            <a:r>
              <a:rPr lang="de-DE" sz="1800" dirty="0" smtClean="0"/>
              <a:t>Die </a:t>
            </a:r>
            <a:r>
              <a:rPr lang="de-DE" sz="1800" dirty="0"/>
              <a:t>für die jeweilige Teilaufgabe zu erreichende Höchstpunktzahl darf </a:t>
            </a:r>
            <a:r>
              <a:rPr lang="de-DE" sz="1800" dirty="0" smtClean="0"/>
              <a:t>aber insgesamt nicht </a:t>
            </a:r>
            <a:r>
              <a:rPr lang="de-DE" sz="1800" dirty="0"/>
              <a:t>überschritten werden</a:t>
            </a:r>
            <a:r>
              <a:rPr lang="de-DE" sz="1800" dirty="0" smtClean="0"/>
              <a:t>. </a:t>
            </a:r>
          </a:p>
          <a:p>
            <a:pPr>
              <a:spcBef>
                <a:spcPts val="600"/>
              </a:spcBef>
            </a:pPr>
            <a:r>
              <a:rPr lang="de-DE" sz="1800" dirty="0"/>
              <a:t>Verstöße gegen die sprachliche Richtigkeit und sachliche Fehler sind in der Prüfungsarbeit entsprechend den Korrekturvorschriften des jeweiligen Faches zu kennzeichnen</a:t>
            </a:r>
            <a:r>
              <a:rPr lang="de-DE" sz="1800" dirty="0" smtClean="0"/>
              <a:t>.</a:t>
            </a:r>
            <a:endParaRPr lang="de-DE" sz="1800" dirty="0"/>
          </a:p>
        </p:txBody>
      </p:sp>
      <p:sp>
        <p:nvSpPr>
          <p:cNvPr id="6" name="Titel 1"/>
          <p:cNvSpPr txBox="1">
            <a:spLocks/>
          </p:cNvSpPr>
          <p:nvPr/>
        </p:nvSpPr>
        <p:spPr>
          <a:xfrm>
            <a:off x="457200" y="48580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sz="4500" b="1" dirty="0" smtClean="0"/>
              <a:t>Bewertungsvorgaben</a:t>
            </a:r>
            <a:r>
              <a:rPr lang="de-DE" b="1" dirty="0" smtClean="0"/>
              <a:t/>
            </a:r>
            <a:br>
              <a:rPr lang="de-DE" b="1" dirty="0" smtClean="0"/>
            </a:br>
            <a:r>
              <a:rPr lang="de-DE" sz="2300" b="1" i="1" dirty="0" smtClean="0"/>
              <a:t>Maximalpunktzahl  –  Korrekturvorschrift</a:t>
            </a:r>
            <a:endParaRPr lang="de-DE" sz="2300" b="1" dirty="0"/>
          </a:p>
        </p:txBody>
      </p:sp>
      <p:sp>
        <p:nvSpPr>
          <p:cNvPr id="2" name="Fußzeilenplatzhalter 1"/>
          <p:cNvSpPr>
            <a:spLocks noGrp="1"/>
          </p:cNvSpPr>
          <p:nvPr>
            <p:ph type="ftr" sz="quarter" idx="11"/>
          </p:nvPr>
        </p:nvSpPr>
        <p:spPr/>
        <p:txBody>
          <a:bodyPr/>
          <a:lstStyle/>
          <a:p>
            <a:r>
              <a:rPr lang="de-DE" smtClean="0"/>
              <a:t>Durchführung Zentrale Prüfungen 10 - 2018</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15</a:t>
            </a:fld>
            <a:endParaRPr lang="de-DE"/>
          </a:p>
        </p:txBody>
      </p:sp>
    </p:spTree>
    <p:extLst>
      <p:ext uri="{BB962C8B-B14F-4D97-AF65-F5344CB8AC3E}">
        <p14:creationId xmlns:p14="http://schemas.microsoft.com/office/powerpoint/2010/main" val="142101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23528" y="1700808"/>
            <a:ext cx="8229600" cy="2520280"/>
          </a:xfrm>
        </p:spPr>
        <p:txBody>
          <a:bodyPr>
            <a:normAutofit fontScale="90000"/>
          </a:bodyPr>
          <a:lstStyle/>
          <a:p>
            <a:r>
              <a:rPr lang="de-DE" sz="4900" b="1" dirty="0"/>
              <a:t>3</a:t>
            </a:r>
            <a:r>
              <a:rPr lang="de-DE" sz="4900" b="1" dirty="0" smtClean="0"/>
              <a:t>  Notenfindung</a:t>
            </a:r>
            <a:r>
              <a:rPr lang="de-DE" b="1" dirty="0"/>
              <a:t/>
            </a:r>
            <a:br>
              <a:rPr lang="de-DE" b="1" dirty="0"/>
            </a:br>
            <a:r>
              <a:rPr lang="de-DE" sz="3100" b="1" dirty="0" smtClean="0"/>
              <a:t>Vornote</a:t>
            </a:r>
            <a:br>
              <a:rPr lang="de-DE" sz="3100" b="1" dirty="0" smtClean="0"/>
            </a:br>
            <a:r>
              <a:rPr lang="de-DE" sz="3100" b="1" dirty="0" smtClean="0"/>
              <a:t>Prüfungsnote</a:t>
            </a:r>
            <a:br>
              <a:rPr lang="de-DE" sz="3100" b="1" dirty="0" smtClean="0"/>
            </a:br>
            <a:r>
              <a:rPr lang="de-DE" sz="3100" b="1" dirty="0" smtClean="0"/>
              <a:t>Mündliche Prüfung </a:t>
            </a:r>
            <a:br>
              <a:rPr lang="de-DE" sz="3100" b="1" dirty="0" smtClean="0"/>
            </a:br>
            <a:r>
              <a:rPr lang="de-DE" sz="3100" b="1" dirty="0" smtClean="0"/>
              <a:t> Festlegung der Abschlussnote</a:t>
            </a:r>
            <a:endParaRPr lang="de-DE" sz="3100" b="1" dirty="0"/>
          </a:p>
        </p:txBody>
      </p:sp>
      <p:sp>
        <p:nvSpPr>
          <p:cNvPr id="2" name="Fußzeilenplatzhalter 1"/>
          <p:cNvSpPr>
            <a:spLocks noGrp="1"/>
          </p:cNvSpPr>
          <p:nvPr>
            <p:ph type="ftr" sz="quarter" idx="11"/>
          </p:nvPr>
        </p:nvSpPr>
        <p:spPr/>
        <p:txBody>
          <a:bodyPr/>
          <a:lstStyle/>
          <a:p>
            <a:r>
              <a:rPr lang="de-DE" smtClean="0"/>
              <a:t>Durchführung Zentrale Prüfungen 10 - 2018</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16</a:t>
            </a:fld>
            <a:endParaRPr lang="de-DE" dirty="0"/>
          </a:p>
        </p:txBody>
      </p:sp>
    </p:spTree>
    <p:extLst>
      <p:ext uri="{BB962C8B-B14F-4D97-AF65-F5344CB8AC3E}">
        <p14:creationId xmlns:p14="http://schemas.microsoft.com/office/powerpoint/2010/main" val="1469585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229600" cy="1143000"/>
          </a:xfrm>
        </p:spPr>
        <p:txBody>
          <a:bodyPr/>
          <a:lstStyle/>
          <a:p>
            <a:r>
              <a:rPr lang="de-DE" b="1" dirty="0"/>
              <a:t>Vornote</a:t>
            </a:r>
            <a:endParaRPr lang="de-DE" dirty="0"/>
          </a:p>
        </p:txBody>
      </p:sp>
      <p:sp>
        <p:nvSpPr>
          <p:cNvPr id="3" name="Inhaltsplatzhalter 2"/>
          <p:cNvSpPr>
            <a:spLocks noGrp="1"/>
          </p:cNvSpPr>
          <p:nvPr>
            <p:ph idx="1"/>
          </p:nvPr>
        </p:nvSpPr>
        <p:spPr>
          <a:xfrm>
            <a:off x="457200" y="1600201"/>
            <a:ext cx="8229600" cy="3845024"/>
          </a:xfrm>
          <a:noFill/>
        </p:spPr>
        <p:txBody>
          <a:bodyPr>
            <a:normAutofit/>
          </a:bodyPr>
          <a:lstStyle/>
          <a:p>
            <a:r>
              <a:rPr lang="de-DE" sz="1800" dirty="0" smtClean="0"/>
              <a:t>In </a:t>
            </a:r>
            <a:r>
              <a:rPr lang="de-DE" sz="1800" dirty="0"/>
              <a:t>den Fächern Deutsch, Mathematik und Englisch werden die Abschlussnoten je zur Hälfte aus der Vornote und der Note der schriftlichen </a:t>
            </a:r>
            <a:r>
              <a:rPr lang="de-DE" sz="1800" dirty="0" smtClean="0"/>
              <a:t>Prüfung, ggf. auch aus einer mündlichen Prüfung </a:t>
            </a:r>
            <a:r>
              <a:rPr lang="de-DE" sz="1800" dirty="0"/>
              <a:t>gebildet. </a:t>
            </a:r>
            <a:endParaRPr lang="de-DE" sz="1800" dirty="0" smtClean="0"/>
          </a:p>
          <a:p>
            <a:r>
              <a:rPr lang="de-DE" sz="1800" dirty="0" smtClean="0"/>
              <a:t>Die </a:t>
            </a:r>
            <a:r>
              <a:rPr lang="de-DE" sz="1800" b="1" dirty="0"/>
              <a:t>Vornote</a:t>
            </a:r>
            <a:r>
              <a:rPr lang="de-DE" sz="1800" dirty="0"/>
              <a:t> erfasst die in der Klasse 10 erbrachten Leistungen. Sie wird nicht arithmetisch ermittelt. Vielmehr berücksichtigt sie die Leistungsentwicklung der Schülerin oder des Schülers im Verlauf der gesamten Klasse 10 bis zum Zeitpunkt der Festlegung. Dieser Zeitpunkt liegt vor dem Termin für die mündliche Prüfung (§ 32 APO-S I</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17</a:t>
            </a:fld>
            <a:endParaRPr lang="de-DE"/>
          </a:p>
        </p:txBody>
      </p:sp>
    </p:spTree>
    <p:extLst>
      <p:ext uri="{BB962C8B-B14F-4D97-AF65-F5344CB8AC3E}">
        <p14:creationId xmlns:p14="http://schemas.microsoft.com/office/powerpoint/2010/main" val="3550131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476672"/>
            <a:ext cx="8229600" cy="1143000"/>
          </a:xfrm>
        </p:spPr>
        <p:txBody>
          <a:bodyPr>
            <a:normAutofit/>
          </a:bodyPr>
          <a:lstStyle/>
          <a:p>
            <a:r>
              <a:rPr lang="de-DE" b="1" dirty="0" smtClean="0"/>
              <a:t>Prüfungsnote</a:t>
            </a:r>
            <a:endParaRPr lang="de-DE" b="1" dirty="0"/>
          </a:p>
        </p:txBody>
      </p:sp>
      <p:sp>
        <p:nvSpPr>
          <p:cNvPr id="3" name="Inhaltsplatzhalter 2"/>
          <p:cNvSpPr>
            <a:spLocks noGrp="1"/>
          </p:cNvSpPr>
          <p:nvPr>
            <p:ph idx="1"/>
          </p:nvPr>
        </p:nvSpPr>
        <p:spPr>
          <a:xfrm>
            <a:off x="457200" y="1772816"/>
            <a:ext cx="8229600" cy="4525963"/>
          </a:xfrm>
        </p:spPr>
        <p:txBody>
          <a:bodyPr>
            <a:noAutofit/>
          </a:bodyPr>
          <a:lstStyle/>
          <a:p>
            <a:r>
              <a:rPr lang="de-DE" sz="1800" dirty="0"/>
              <a:t>Die </a:t>
            </a:r>
            <a:r>
              <a:rPr lang="de-DE" sz="1800" dirty="0" smtClean="0"/>
              <a:t>Prüfungsarbeit wird </a:t>
            </a:r>
            <a:r>
              <a:rPr lang="de-DE" sz="1800" dirty="0"/>
              <a:t>von </a:t>
            </a:r>
            <a:r>
              <a:rPr lang="de-DE" sz="1800" dirty="0" smtClean="0"/>
              <a:t>der Fachlehrkraft bewertet.</a:t>
            </a:r>
          </a:p>
          <a:p>
            <a:r>
              <a:rPr lang="de-DE" sz="1800" dirty="0" smtClean="0"/>
              <a:t>Die Zweitkorrektur erfolgt durch eine weitere Fachlehrkraft.</a:t>
            </a:r>
          </a:p>
          <a:p>
            <a:r>
              <a:rPr lang="de-DE" sz="1800" dirty="0" smtClean="0"/>
              <a:t>Bei Abweichungen der Notenvorschläge sollen sich beide </a:t>
            </a:r>
            <a:r>
              <a:rPr lang="de-DE" sz="1800" dirty="0"/>
              <a:t>L</a:t>
            </a:r>
            <a:r>
              <a:rPr lang="de-DE" sz="1800" dirty="0" smtClean="0"/>
              <a:t>ehrkräfte einigen.</a:t>
            </a:r>
          </a:p>
          <a:p>
            <a:r>
              <a:rPr lang="de-DE" sz="1800" dirty="0" smtClean="0"/>
              <a:t>Ist keine Einigung möglich, bestimmt die </a:t>
            </a:r>
            <a:r>
              <a:rPr lang="de-DE" sz="1800" dirty="0"/>
              <a:t>Schulleitung eine dritte </a:t>
            </a:r>
            <a:r>
              <a:rPr lang="de-DE" sz="1800" dirty="0" smtClean="0"/>
              <a:t>Lehrkraft:  Die Note </a:t>
            </a:r>
            <a:r>
              <a:rPr lang="de-DE" sz="1800" dirty="0"/>
              <a:t>wird </a:t>
            </a:r>
            <a:r>
              <a:rPr lang="de-DE" sz="1800" dirty="0" smtClean="0"/>
              <a:t>jetzt im </a:t>
            </a:r>
            <a:r>
              <a:rPr lang="de-DE" sz="1800" dirty="0"/>
              <a:t>Rahmen der vorgeschlagenen Noten durch Mehrheitsbeschluss </a:t>
            </a:r>
            <a:r>
              <a:rPr lang="de-DE" sz="1800" dirty="0" smtClean="0"/>
              <a:t>festgesetzt.</a:t>
            </a:r>
          </a:p>
        </p:txBody>
      </p:sp>
      <p:sp>
        <p:nvSpPr>
          <p:cNvPr id="4" name="Titel 1"/>
          <p:cNvSpPr txBox="1">
            <a:spLocks/>
          </p:cNvSpPr>
          <p:nvPr/>
        </p:nvSpPr>
        <p:spPr>
          <a:xfrm>
            <a:off x="625471" y="126876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de-DE" sz="2700" b="1" dirty="0"/>
          </a:p>
        </p:txBody>
      </p:sp>
      <p:sp>
        <p:nvSpPr>
          <p:cNvPr id="5" name="Fußzeilenplatzhalter 4"/>
          <p:cNvSpPr>
            <a:spLocks noGrp="1"/>
          </p:cNvSpPr>
          <p:nvPr>
            <p:ph type="ftr" sz="quarter" idx="11"/>
          </p:nvPr>
        </p:nvSpPr>
        <p:spPr/>
        <p:txBody>
          <a:bodyPr/>
          <a:lstStyle/>
          <a:p>
            <a:r>
              <a:rPr lang="de-DE" smtClean="0"/>
              <a:t>Durchführung Zentrale Prüfungen 10 - 2018</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18</a:t>
            </a:fld>
            <a:endParaRPr lang="de-DE"/>
          </a:p>
        </p:txBody>
      </p:sp>
    </p:spTree>
    <p:extLst>
      <p:ext uri="{BB962C8B-B14F-4D97-AF65-F5344CB8AC3E}">
        <p14:creationId xmlns:p14="http://schemas.microsoft.com/office/powerpoint/2010/main" val="2984740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836712"/>
            <a:ext cx="8229600" cy="1143000"/>
          </a:xfrm>
        </p:spPr>
        <p:txBody>
          <a:bodyPr>
            <a:normAutofit fontScale="90000"/>
          </a:bodyPr>
          <a:lstStyle/>
          <a:p>
            <a:r>
              <a:rPr lang="de-DE" b="1" dirty="0" smtClean="0"/>
              <a:t>Bekanntgabe </a:t>
            </a:r>
            <a:br>
              <a:rPr lang="de-DE" b="1" dirty="0" smtClean="0"/>
            </a:br>
            <a:r>
              <a:rPr lang="de-DE" b="1" dirty="0" smtClean="0"/>
              <a:t>Vornote und Prüfungsnote</a:t>
            </a:r>
            <a:endParaRPr lang="de-DE" sz="2700" b="1" strike="sngStrike" dirty="0"/>
          </a:p>
        </p:txBody>
      </p:sp>
      <p:sp>
        <p:nvSpPr>
          <p:cNvPr id="3" name="Inhaltsplatzhalter 2"/>
          <p:cNvSpPr>
            <a:spLocks noGrp="1"/>
          </p:cNvSpPr>
          <p:nvPr>
            <p:ph idx="1"/>
          </p:nvPr>
        </p:nvSpPr>
        <p:spPr>
          <a:xfrm>
            <a:off x="467544" y="2348880"/>
            <a:ext cx="8229600" cy="3600400"/>
          </a:xfrm>
        </p:spPr>
        <p:txBody>
          <a:bodyPr>
            <a:normAutofit/>
          </a:bodyPr>
          <a:lstStyle/>
          <a:p>
            <a:r>
              <a:rPr lang="de-DE" sz="1800" dirty="0"/>
              <a:t>Die </a:t>
            </a:r>
            <a:r>
              <a:rPr lang="de-DE" sz="1800" b="1" dirty="0"/>
              <a:t>Bekanntgabe der </a:t>
            </a:r>
            <a:r>
              <a:rPr lang="de-DE" sz="1800" b="1" dirty="0" smtClean="0"/>
              <a:t>Vornote </a:t>
            </a:r>
            <a:r>
              <a:rPr lang="de-DE" sz="1800" dirty="0" smtClean="0"/>
              <a:t>(Jahresnote) </a:t>
            </a:r>
            <a:r>
              <a:rPr lang="de-DE" sz="1800" dirty="0"/>
              <a:t>und </a:t>
            </a:r>
            <a:r>
              <a:rPr lang="de-DE" sz="1800" dirty="0" smtClean="0"/>
              <a:t>der </a:t>
            </a:r>
            <a:r>
              <a:rPr lang="de-DE" sz="1800" b="1" dirty="0" smtClean="0"/>
              <a:t>Prüfungsnote</a:t>
            </a:r>
            <a:r>
              <a:rPr lang="de-DE" sz="1800" dirty="0" smtClean="0"/>
              <a:t> </a:t>
            </a:r>
            <a:r>
              <a:rPr lang="de-DE" sz="1800" dirty="0"/>
              <a:t>erfolgt </a:t>
            </a:r>
            <a:r>
              <a:rPr lang="de-DE" sz="1800" dirty="0" smtClean="0"/>
              <a:t>am</a:t>
            </a:r>
          </a:p>
          <a:p>
            <a:pPr marL="0" indent="0" algn="ctr">
              <a:buNone/>
            </a:pPr>
            <a:r>
              <a:rPr lang="de-DE" sz="1800" b="1" dirty="0" smtClean="0">
                <a:solidFill>
                  <a:srgbClr val="C00000"/>
                </a:solidFill>
              </a:rPr>
              <a:t>Montag</a:t>
            </a:r>
            <a:r>
              <a:rPr lang="de-DE" sz="1800" b="1" dirty="0" smtClean="0">
                <a:solidFill>
                  <a:srgbClr val="C00000"/>
                </a:solidFill>
              </a:rPr>
              <a:t>, 18. Juni 2018</a:t>
            </a:r>
            <a:r>
              <a:rPr lang="de-DE" sz="1800" dirty="0" smtClean="0">
                <a:solidFill>
                  <a:srgbClr val="C00000"/>
                </a:solidFill>
              </a:rPr>
              <a:t> </a:t>
            </a:r>
            <a:r>
              <a:rPr lang="de-DE" sz="1800" dirty="0" smtClean="0"/>
              <a:t>(</a:t>
            </a:r>
            <a:r>
              <a:rPr lang="de-DE" sz="1800" i="1" dirty="0" smtClean="0"/>
              <a:t>Anlage</a:t>
            </a:r>
            <a:r>
              <a:rPr lang="de-DE" sz="1800" dirty="0" smtClean="0"/>
              <a:t> </a:t>
            </a:r>
            <a:r>
              <a:rPr lang="de-DE" sz="1800" i="1" dirty="0"/>
              <a:t>Terminübersicht</a:t>
            </a:r>
            <a:r>
              <a:rPr lang="de-DE" sz="1800" dirty="0"/>
              <a:t> </a:t>
            </a:r>
            <a:r>
              <a:rPr lang="de-DE" sz="1800" dirty="0" smtClean="0"/>
              <a:t>– VV).</a:t>
            </a:r>
          </a:p>
          <a:p>
            <a:r>
              <a:rPr lang="de-DE" sz="1800" dirty="0"/>
              <a:t>J</a:t>
            </a:r>
            <a:r>
              <a:rPr lang="de-DE" sz="1800" dirty="0" smtClean="0"/>
              <a:t>e </a:t>
            </a:r>
            <a:r>
              <a:rPr lang="de-DE" sz="1800" dirty="0"/>
              <a:t>nach Notenbild </a:t>
            </a:r>
            <a:r>
              <a:rPr lang="de-DE" sz="1800" dirty="0" smtClean="0"/>
              <a:t>müssen die </a:t>
            </a:r>
            <a:r>
              <a:rPr lang="de-DE" sz="1800" dirty="0"/>
              <a:t>Prüflinge </a:t>
            </a:r>
            <a:r>
              <a:rPr lang="de-DE" sz="1800" dirty="0" smtClean="0"/>
              <a:t>auf </a:t>
            </a:r>
            <a:r>
              <a:rPr lang="de-DE" sz="1800" dirty="0"/>
              <a:t>die Möglichkeit oder Verpflichtung zur Teilnahme an einer mündlichen Prüfung hingewiesen </a:t>
            </a:r>
            <a:r>
              <a:rPr lang="de-DE" sz="1800" dirty="0" smtClean="0"/>
              <a:t>werden.</a:t>
            </a:r>
          </a:p>
          <a:p>
            <a:pPr lvl="1" defTabSz="354013" eaLnBrk="0" fontAlgn="base" hangingPunct="0">
              <a:buFont typeface="Wingdings" panose="05000000000000000000" pitchFamily="2" charset="2"/>
              <a:buChar char="Ø"/>
            </a:pPr>
            <a:r>
              <a:rPr lang="de-DE" sz="1800" dirty="0"/>
              <a:t>Vornote und Prüfungsnote weichen um </a:t>
            </a:r>
            <a:r>
              <a:rPr lang="de-DE" sz="1800" b="1" dirty="0"/>
              <a:t>zwei Notenstufen</a:t>
            </a:r>
            <a:r>
              <a:rPr lang="de-DE" sz="1800" dirty="0"/>
              <a:t> ab: </a:t>
            </a:r>
            <a:r>
              <a:rPr lang="de-DE" sz="1800" dirty="0" smtClean="0"/>
              <a:t>                        Die </a:t>
            </a:r>
            <a:r>
              <a:rPr lang="de-DE" sz="1800" dirty="0"/>
              <a:t>Fachlehrkraft setzt die Zeugnisnote nach dem arithmetischen Mittel fest oder der Prüfling entscheidet sich für eine mündliche Prüfung.</a:t>
            </a:r>
          </a:p>
          <a:p>
            <a:pPr lvl="1" defTabSz="354013" eaLnBrk="0" fontAlgn="base" hangingPunct="0">
              <a:spcAft>
                <a:spcPts val="1800"/>
              </a:spcAft>
              <a:buFont typeface="Wingdings" panose="05000000000000000000" pitchFamily="2" charset="2"/>
              <a:buChar char="Ø"/>
            </a:pPr>
            <a:r>
              <a:rPr lang="de-DE" sz="1800" dirty="0"/>
              <a:t>Vornote und Prüfungsnote weichen um </a:t>
            </a:r>
            <a:r>
              <a:rPr lang="de-DE" sz="1800" b="1" dirty="0"/>
              <a:t>drei Notenstufen</a:t>
            </a:r>
            <a:r>
              <a:rPr lang="de-DE" sz="1800" dirty="0"/>
              <a:t> ab: </a:t>
            </a:r>
            <a:r>
              <a:rPr lang="de-DE" sz="1800" dirty="0" smtClean="0"/>
              <a:t>                       Eine </a:t>
            </a:r>
            <a:r>
              <a:rPr lang="de-DE" sz="1800" dirty="0"/>
              <a:t>mündliche Prüfung findet statt</a:t>
            </a:r>
            <a:r>
              <a:rPr lang="de-DE" sz="1800" dirty="0" smtClean="0"/>
              <a:t>.</a:t>
            </a:r>
          </a:p>
          <a:p>
            <a:r>
              <a:rPr lang="de-DE" sz="1800" dirty="0" smtClean="0"/>
              <a:t>Formblatt: </a:t>
            </a:r>
            <a:r>
              <a:rPr lang="de-DE" sz="1800" i="1" dirty="0" smtClean="0"/>
              <a:t>Anlage 4 </a:t>
            </a:r>
            <a:r>
              <a:rPr lang="de-DE" sz="1800" dirty="0" smtClean="0"/>
              <a:t>– VV</a:t>
            </a:r>
          </a:p>
          <a:p>
            <a:pPr eaLnBrk="0" fontAlgn="base" hangingPunct="0"/>
            <a:endParaRPr lang="de-DE" sz="1800" dirty="0"/>
          </a:p>
          <a:p>
            <a:pPr marL="0" indent="0" eaLnBrk="0" fontAlgn="base" hangingPunct="0">
              <a:buNone/>
            </a:pPr>
            <a:endParaRPr lang="de-DE" sz="1800" dirty="0"/>
          </a:p>
          <a:p>
            <a:endParaRPr lang="de-DE" sz="1800" dirty="0" smtClean="0"/>
          </a:p>
          <a:p>
            <a:endParaRPr lang="de-DE" sz="1800" dirty="0" smtClean="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19</a:t>
            </a:fld>
            <a:endParaRPr lang="de-DE"/>
          </a:p>
        </p:txBody>
      </p:sp>
    </p:spTree>
    <p:extLst>
      <p:ext uri="{BB962C8B-B14F-4D97-AF65-F5344CB8AC3E}">
        <p14:creationId xmlns:p14="http://schemas.microsoft.com/office/powerpoint/2010/main" val="657303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Hinweise zum Einsatz</a:t>
            </a:r>
            <a:endParaRPr lang="de-DE" b="1" dirty="0"/>
          </a:p>
        </p:txBody>
      </p:sp>
      <p:sp>
        <p:nvSpPr>
          <p:cNvPr id="3" name="Inhaltsplatzhalter 2"/>
          <p:cNvSpPr>
            <a:spLocks noGrp="1"/>
          </p:cNvSpPr>
          <p:nvPr>
            <p:ph idx="1"/>
          </p:nvPr>
        </p:nvSpPr>
        <p:spPr>
          <a:xfrm>
            <a:off x="457200" y="1600200"/>
            <a:ext cx="8219256" cy="4637112"/>
          </a:xfrm>
          <a:noFill/>
        </p:spPr>
        <p:txBody>
          <a:bodyPr>
            <a:normAutofit lnSpcReduction="10000"/>
          </a:bodyPr>
          <a:lstStyle/>
          <a:p>
            <a:r>
              <a:rPr lang="de-DE" sz="1800" dirty="0"/>
              <a:t>Alle an den ZP10 teilnehmenden Schulen sind verpflichtet, die Inhalte und Regelungen der </a:t>
            </a:r>
            <a:r>
              <a:rPr lang="de-DE" sz="1800" b="1" dirty="0"/>
              <a:t>jährlichen Rundverfügungen</a:t>
            </a:r>
            <a:r>
              <a:rPr lang="de-DE" sz="1800" dirty="0"/>
              <a:t> für die zentralen Prüfungen einschließlich deren Anlagen ausführlich mit allen am Verfahren beteiligten Lehrkräften im Rahmen einer vorbereitenden Dienstbesprechung zu erörtern.</a:t>
            </a:r>
          </a:p>
          <a:p>
            <a:r>
              <a:rPr lang="de-DE" sz="1800" dirty="0" smtClean="0"/>
              <a:t>Diese PPP soll die Schulen dabei unterstützen.</a:t>
            </a:r>
          </a:p>
          <a:p>
            <a:r>
              <a:rPr lang="de-DE" sz="1800" dirty="0" smtClean="0"/>
              <a:t>Sie enthält die wesentlichen Hinweise </a:t>
            </a:r>
            <a:r>
              <a:rPr lang="de-DE" sz="1800" dirty="0"/>
              <a:t>der </a:t>
            </a:r>
            <a:r>
              <a:rPr lang="de-DE" sz="1800" dirty="0" smtClean="0"/>
              <a:t>Rundverfügung Teil A für </a:t>
            </a:r>
            <a:r>
              <a:rPr lang="de-DE" sz="1800" dirty="0"/>
              <a:t>die allgemeinen Schulen. </a:t>
            </a:r>
            <a:r>
              <a:rPr lang="de-DE" sz="1800" dirty="0" smtClean="0"/>
              <a:t>Die Texte sind nicht urheberrechtlich geschützt, d. h. die Schulleitungen können in eigener Verantwortung Veränderungen oder Ergänzungen</a:t>
            </a:r>
            <a:r>
              <a:rPr lang="de-DE" sz="1800" dirty="0"/>
              <a:t>, z</a:t>
            </a:r>
            <a:r>
              <a:rPr lang="de-DE" sz="1800" dirty="0" smtClean="0"/>
              <a:t>. B</a:t>
            </a:r>
            <a:r>
              <a:rPr lang="de-DE" sz="1800" dirty="0"/>
              <a:t>. für interne Absprachen, </a:t>
            </a:r>
            <a:r>
              <a:rPr lang="de-DE" sz="1800" dirty="0" smtClean="0"/>
              <a:t>vornehmen!</a:t>
            </a:r>
          </a:p>
          <a:p>
            <a:r>
              <a:rPr lang="de-DE" sz="1800" dirty="0" smtClean="0"/>
              <a:t>Die </a:t>
            </a:r>
            <a:r>
              <a:rPr lang="de-DE" sz="1800" dirty="0"/>
              <a:t>PPP ist ein Unterstützungsangebot der QUA-LiS: Es besteht keine Verpflichtung, sie einzusetzen – sie darf aber </a:t>
            </a:r>
            <a:r>
              <a:rPr lang="de-DE" sz="1800" dirty="0" smtClean="0"/>
              <a:t>weder die </a:t>
            </a:r>
            <a:r>
              <a:rPr lang="de-DE" sz="1800" dirty="0"/>
              <a:t>Dienstbesprechung noch die Aushändigung einer Kopie des Teils A der Rundverfügung an die beteiligten Lehrkräfte </a:t>
            </a:r>
            <a:r>
              <a:rPr lang="de-DE" sz="1800" dirty="0" smtClean="0"/>
              <a:t>ersetzen.</a:t>
            </a:r>
          </a:p>
          <a:p>
            <a:r>
              <a:rPr lang="de-DE" sz="1800" dirty="0"/>
              <a:t>Die Verantwortung auf Vollständigkeit der Information i</a:t>
            </a:r>
            <a:r>
              <a:rPr lang="de-DE" sz="1800" dirty="0" smtClean="0"/>
              <a:t>. S</a:t>
            </a:r>
            <a:r>
              <a:rPr lang="de-DE" sz="1800" dirty="0"/>
              <a:t>. der APO SI, der </a:t>
            </a:r>
            <a:r>
              <a:rPr lang="de-DE" sz="1800" dirty="0" err="1"/>
              <a:t>VVzAPO</a:t>
            </a:r>
            <a:r>
              <a:rPr lang="de-DE" sz="1800" dirty="0"/>
              <a:t>-SI, des Vorgaben- und Terminerlasses (vgl. „Bezüge“, S. 1 der </a:t>
            </a:r>
            <a:r>
              <a:rPr lang="de-DE" sz="1800"/>
              <a:t>Rundverfügung</a:t>
            </a:r>
            <a:r>
              <a:rPr lang="de-DE" sz="1800" smtClean="0"/>
              <a:t>) </a:t>
            </a:r>
            <a:r>
              <a:rPr lang="de-DE" sz="1800" dirty="0"/>
              <a:t>sowie der Rundverfügung selbst liegt bei der Schulleitung</a:t>
            </a:r>
            <a:r>
              <a:rPr lang="de-DE" sz="1800" dirty="0" smtClean="0"/>
              <a:t>.</a:t>
            </a:r>
          </a:p>
          <a:p>
            <a:endParaRPr lang="de-DE" sz="1800" dirty="0"/>
          </a:p>
        </p:txBody>
      </p:sp>
      <p:sp>
        <p:nvSpPr>
          <p:cNvPr id="4" name="Fußzeilenplatzhalter 3"/>
          <p:cNvSpPr>
            <a:spLocks noGrp="1"/>
          </p:cNvSpPr>
          <p:nvPr>
            <p:ph type="ftr" sz="quarter" idx="11"/>
          </p:nvPr>
        </p:nvSpPr>
        <p:spPr/>
        <p:txBody>
          <a:bodyPr/>
          <a:lstStyle/>
          <a:p>
            <a:r>
              <a:rPr lang="de-DE" dirty="0" smtClean="0"/>
              <a:t>Durchführung Zentrale Prüfungen 10 - 2018</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a:t>
            </a:fld>
            <a:endParaRPr lang="de-DE"/>
          </a:p>
        </p:txBody>
      </p:sp>
    </p:spTree>
    <p:extLst>
      <p:ext uri="{BB962C8B-B14F-4D97-AF65-F5344CB8AC3E}">
        <p14:creationId xmlns:p14="http://schemas.microsoft.com/office/powerpoint/2010/main" val="3171637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95536" y="2204864"/>
            <a:ext cx="8229600" cy="1143000"/>
          </a:xfrm>
        </p:spPr>
        <p:txBody>
          <a:bodyPr>
            <a:normAutofit fontScale="90000"/>
          </a:bodyPr>
          <a:lstStyle/>
          <a:p>
            <a:r>
              <a:rPr lang="de-DE" b="1" dirty="0" smtClean="0"/>
              <a:t>Mündliche Abweichungsprüfungen</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10 - 2018</a:t>
            </a:r>
            <a:endParaRPr lang="de-DE"/>
          </a:p>
        </p:txBody>
      </p:sp>
      <p:sp>
        <p:nvSpPr>
          <p:cNvPr id="3" name="Foliennummernplatzhalter 2"/>
          <p:cNvSpPr>
            <a:spLocks noGrp="1"/>
          </p:cNvSpPr>
          <p:nvPr>
            <p:ph type="sldNum" sz="quarter" idx="12"/>
          </p:nvPr>
        </p:nvSpPr>
        <p:spPr/>
        <p:txBody>
          <a:bodyPr/>
          <a:lstStyle/>
          <a:p>
            <a:fld id="{8E9C587C-AD05-4734-A67E-492A73E482D8}" type="slidenum">
              <a:rPr lang="de-DE" smtClean="0"/>
              <a:t>20</a:t>
            </a:fld>
            <a:endParaRPr lang="de-DE"/>
          </a:p>
        </p:txBody>
      </p:sp>
    </p:spTree>
    <p:extLst>
      <p:ext uri="{BB962C8B-B14F-4D97-AF65-F5344CB8AC3E}">
        <p14:creationId xmlns:p14="http://schemas.microsoft.com/office/powerpoint/2010/main" val="1799684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1143000"/>
          </a:xfrm>
        </p:spPr>
        <p:txBody>
          <a:bodyPr>
            <a:normAutofit fontScale="90000"/>
          </a:bodyPr>
          <a:lstStyle/>
          <a:p>
            <a:r>
              <a:rPr lang="de-DE" b="1" dirty="0"/>
              <a:t>Mündliche </a:t>
            </a:r>
            <a:r>
              <a:rPr lang="de-DE" b="1" dirty="0" smtClean="0"/>
              <a:t>Abweichungsprüfungen</a:t>
            </a:r>
            <a:br>
              <a:rPr lang="de-DE" b="1" dirty="0" smtClean="0"/>
            </a:br>
            <a:r>
              <a:rPr lang="de-DE" sz="2400" b="1" dirty="0"/>
              <a:t>Freiwillige und verpflichtende </a:t>
            </a:r>
            <a:r>
              <a:rPr lang="de-DE" sz="2400" b="1" dirty="0" smtClean="0"/>
              <a:t>Teilnahme</a:t>
            </a:r>
            <a:endParaRPr lang="de-DE" sz="2400" b="1" dirty="0"/>
          </a:p>
        </p:txBody>
      </p:sp>
      <p:sp>
        <p:nvSpPr>
          <p:cNvPr id="3" name="Inhaltsplatzhalter 2"/>
          <p:cNvSpPr>
            <a:spLocks noGrp="1"/>
          </p:cNvSpPr>
          <p:nvPr>
            <p:ph idx="1"/>
          </p:nvPr>
        </p:nvSpPr>
        <p:spPr>
          <a:xfrm>
            <a:off x="467544" y="1772816"/>
            <a:ext cx="8229600" cy="4525963"/>
          </a:xfrm>
        </p:spPr>
        <p:txBody>
          <a:bodyPr>
            <a:noAutofit/>
          </a:bodyPr>
          <a:lstStyle/>
          <a:p>
            <a:pPr>
              <a:spcBef>
                <a:spcPts val="600"/>
              </a:spcBef>
            </a:pPr>
            <a:r>
              <a:rPr lang="de-DE" sz="1800" dirty="0" smtClean="0"/>
              <a:t>Die Prüflinge sind über </a:t>
            </a:r>
            <a:r>
              <a:rPr lang="de-DE" sz="1800" dirty="0"/>
              <a:t>die Chancen und Risiken der freiwilligen Prüfung zu beraten. </a:t>
            </a:r>
            <a:endParaRPr lang="de-DE" sz="1800" dirty="0" smtClean="0"/>
          </a:p>
          <a:p>
            <a:pPr>
              <a:spcBef>
                <a:spcPts val="600"/>
              </a:spcBef>
            </a:pPr>
            <a:r>
              <a:rPr lang="de-DE" sz="1800" dirty="0" smtClean="0"/>
              <a:t>Die Tabellen </a:t>
            </a:r>
            <a:r>
              <a:rPr lang="de-DE" sz="1800" dirty="0"/>
              <a:t>zur Ermittlung der Abschlussnote </a:t>
            </a:r>
            <a:r>
              <a:rPr lang="de-DE" sz="1800" dirty="0" smtClean="0"/>
              <a:t>können dazu hilfreich sein. In </a:t>
            </a:r>
            <a:r>
              <a:rPr lang="de-DE" sz="1800" dirty="0"/>
              <a:t>den Tabellen ist jeweils die Abschlussnote für alle möglichen Varianten von Vornote, </a:t>
            </a:r>
            <a:r>
              <a:rPr lang="de-DE" sz="1800" dirty="0" smtClean="0"/>
              <a:t>Prüfungsnote und </a:t>
            </a:r>
            <a:r>
              <a:rPr lang="de-DE" sz="1800" dirty="0"/>
              <a:t>Note der mündlichen Prüfung </a:t>
            </a:r>
            <a:r>
              <a:rPr lang="de-DE" sz="1800" dirty="0" smtClean="0"/>
              <a:t>aufgelistet (</a:t>
            </a:r>
            <a:r>
              <a:rPr lang="de-DE" sz="1800" i="1" dirty="0" smtClean="0"/>
              <a:t>Anlage 6 – </a:t>
            </a:r>
            <a:r>
              <a:rPr lang="de-DE" sz="1800" dirty="0" smtClean="0"/>
              <a:t>VV</a:t>
            </a:r>
            <a:r>
              <a:rPr lang="de-DE" sz="1800" i="1" dirty="0" smtClean="0"/>
              <a:t>)</a:t>
            </a:r>
            <a:r>
              <a:rPr lang="de-DE" sz="1800" dirty="0"/>
              <a:t>.</a:t>
            </a:r>
            <a:r>
              <a:rPr lang="de-DE" sz="1800" dirty="0" smtClean="0"/>
              <a:t> </a:t>
            </a:r>
            <a:endParaRPr lang="de-DE" sz="1800" dirty="0"/>
          </a:p>
          <a:p>
            <a:pPr>
              <a:spcBef>
                <a:spcPts val="600"/>
              </a:spcBef>
              <a:spcAft>
                <a:spcPts val="600"/>
              </a:spcAft>
            </a:pPr>
            <a:r>
              <a:rPr lang="de-DE" sz="1800" dirty="0" smtClean="0"/>
              <a:t>Das </a:t>
            </a:r>
            <a:r>
              <a:rPr lang="de-DE" sz="1800" i="1" dirty="0" smtClean="0"/>
              <a:t>Formblatt (Anlage </a:t>
            </a:r>
            <a:r>
              <a:rPr lang="de-DE" sz="1800" i="1" dirty="0"/>
              <a:t>4 </a:t>
            </a:r>
            <a:r>
              <a:rPr lang="de-DE" sz="1800" dirty="0" smtClean="0"/>
              <a:t>– VV) muss </a:t>
            </a:r>
            <a:r>
              <a:rPr lang="de-DE" sz="1800" dirty="0"/>
              <a:t>von den Eltern </a:t>
            </a:r>
            <a:r>
              <a:rPr lang="de-DE" sz="1800" dirty="0" smtClean="0"/>
              <a:t>– bei </a:t>
            </a:r>
            <a:r>
              <a:rPr lang="de-DE" sz="1800" dirty="0"/>
              <a:t>vorliegender Volljährigkeit </a:t>
            </a:r>
            <a:r>
              <a:rPr lang="de-DE" sz="1800" dirty="0" smtClean="0"/>
              <a:t>vom Prüfling selbst – unterschrieben </a:t>
            </a:r>
            <a:r>
              <a:rPr lang="de-DE" sz="1800" dirty="0"/>
              <a:t>spätestens </a:t>
            </a:r>
            <a:r>
              <a:rPr lang="de-DE" sz="1800" dirty="0" smtClean="0"/>
              <a:t>bis zum von </a:t>
            </a:r>
            <a:r>
              <a:rPr lang="de-DE" sz="1800" dirty="0"/>
              <a:t>der Schule </a:t>
            </a:r>
            <a:r>
              <a:rPr lang="de-DE" sz="1800" dirty="0" smtClean="0"/>
              <a:t>genannten Termin </a:t>
            </a:r>
            <a:r>
              <a:rPr lang="de-DE" sz="1800" dirty="0"/>
              <a:t>an die Schule zurückgegeben </a:t>
            </a:r>
            <a:r>
              <a:rPr lang="de-DE" sz="1800" dirty="0" smtClean="0"/>
              <a:t>werden.</a:t>
            </a:r>
            <a:endParaRPr lang="de-DE" sz="1800" dirty="0"/>
          </a:p>
          <a:p>
            <a:pPr>
              <a:spcBef>
                <a:spcPts val="600"/>
              </a:spcBef>
            </a:pPr>
            <a:r>
              <a:rPr lang="de-DE" sz="1800" dirty="0" smtClean="0"/>
              <a:t>Als </a:t>
            </a:r>
            <a:r>
              <a:rPr lang="de-DE" sz="1800" dirty="0"/>
              <a:t>eine Entscheidungsgrundlage für die Meldung zu einer freiwilligen Prüfung bzw. zur frühzeitigen Vorbereitung auf eine obligatorische Prüfung teilt die Fachlehrkraft am </a:t>
            </a:r>
            <a:r>
              <a:rPr lang="de-DE" sz="1800" dirty="0" smtClean="0">
                <a:solidFill>
                  <a:srgbClr val="C00000"/>
                </a:solidFill>
              </a:rPr>
              <a:t>Montag, 18. Juni 2018 </a:t>
            </a:r>
            <a:r>
              <a:rPr lang="de-DE" sz="1800" dirty="0" smtClean="0"/>
              <a:t>(Tag </a:t>
            </a:r>
            <a:r>
              <a:rPr lang="de-DE" sz="1800" dirty="0"/>
              <a:t>der </a:t>
            </a:r>
            <a:r>
              <a:rPr lang="de-DE" sz="1800" dirty="0" smtClean="0"/>
              <a:t>Notenbekanntgabe) dem Prüfling </a:t>
            </a:r>
            <a:r>
              <a:rPr lang="de-DE" sz="1800" b="1" dirty="0" smtClean="0"/>
              <a:t>drei </a:t>
            </a:r>
            <a:r>
              <a:rPr lang="de-DE" sz="1800" b="1" dirty="0"/>
              <a:t>Unterrichtsvorhaben </a:t>
            </a:r>
            <a:r>
              <a:rPr lang="de-DE" sz="1800" dirty="0"/>
              <a:t>aus Klasse 10 als mögliche </a:t>
            </a:r>
            <a:r>
              <a:rPr lang="de-DE" sz="1800" dirty="0" smtClean="0"/>
              <a:t>Prüfungsgrundlage mit (</a:t>
            </a:r>
            <a:r>
              <a:rPr lang="de-DE" sz="1800" dirty="0" err="1" smtClean="0"/>
              <a:t>VVzAPO</a:t>
            </a:r>
            <a:r>
              <a:rPr lang="de-DE" sz="1800" dirty="0" smtClean="0"/>
              <a:t>-S I VV zu § 34 Abs. 3).</a:t>
            </a:r>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21</a:t>
            </a:fld>
            <a:endParaRPr lang="de-DE"/>
          </a:p>
        </p:txBody>
      </p:sp>
    </p:spTree>
    <p:extLst>
      <p:ext uri="{BB962C8B-B14F-4D97-AF65-F5344CB8AC3E}">
        <p14:creationId xmlns:p14="http://schemas.microsoft.com/office/powerpoint/2010/main" val="1110102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143000"/>
          </a:xfrm>
        </p:spPr>
        <p:txBody>
          <a:bodyPr>
            <a:normAutofit fontScale="90000"/>
          </a:bodyPr>
          <a:lstStyle/>
          <a:p>
            <a:r>
              <a:rPr lang="de-DE" b="1" dirty="0"/>
              <a:t>Mündliche </a:t>
            </a:r>
            <a:r>
              <a:rPr lang="de-DE" b="1" dirty="0" smtClean="0"/>
              <a:t>Abweichungsprüfungen</a:t>
            </a:r>
            <a:br>
              <a:rPr lang="de-DE" b="1" dirty="0" smtClean="0"/>
            </a:br>
            <a:r>
              <a:rPr lang="de-DE" sz="2400" b="1" dirty="0" smtClean="0"/>
              <a:t>Termine</a:t>
            </a:r>
            <a:endParaRPr lang="de-DE" sz="2400" dirty="0"/>
          </a:p>
        </p:txBody>
      </p:sp>
      <p:sp>
        <p:nvSpPr>
          <p:cNvPr id="3" name="Inhaltsplatzhalter 2"/>
          <p:cNvSpPr>
            <a:spLocks noGrp="1"/>
          </p:cNvSpPr>
          <p:nvPr>
            <p:ph idx="1"/>
          </p:nvPr>
        </p:nvSpPr>
        <p:spPr>
          <a:xfrm>
            <a:off x="467544" y="2132856"/>
            <a:ext cx="8229600" cy="3701008"/>
          </a:xfrm>
        </p:spPr>
        <p:txBody>
          <a:bodyPr>
            <a:normAutofit/>
          </a:bodyPr>
          <a:lstStyle/>
          <a:p>
            <a:r>
              <a:rPr lang="de-DE" sz="2100" dirty="0" smtClean="0"/>
              <a:t>Die </a:t>
            </a:r>
            <a:r>
              <a:rPr lang="de-DE" sz="2100" dirty="0"/>
              <a:t>mündlichen Prüfungen werden von </a:t>
            </a:r>
            <a:r>
              <a:rPr lang="de-DE" sz="2100" dirty="0" smtClean="0"/>
              <a:t>der Schule </a:t>
            </a:r>
            <a:r>
              <a:rPr lang="de-DE" sz="2100" dirty="0" smtClean="0"/>
              <a:t>terminiert;</a:t>
            </a:r>
            <a:br>
              <a:rPr lang="de-DE" sz="2100" dirty="0" smtClean="0"/>
            </a:br>
            <a:r>
              <a:rPr lang="de-DE" sz="2100" dirty="0" smtClean="0">
                <a:solidFill>
                  <a:srgbClr val="C00000"/>
                </a:solidFill>
              </a:rPr>
              <a:t>Zeitraum </a:t>
            </a:r>
            <a:r>
              <a:rPr lang="de-DE" sz="2100" dirty="0" smtClean="0">
                <a:solidFill>
                  <a:srgbClr val="C00000"/>
                </a:solidFill>
              </a:rPr>
              <a:t>Montag, 25. </a:t>
            </a:r>
            <a:r>
              <a:rPr lang="de-DE" sz="2100" dirty="0">
                <a:solidFill>
                  <a:srgbClr val="C00000"/>
                </a:solidFill>
              </a:rPr>
              <a:t>Juni bis </a:t>
            </a:r>
            <a:r>
              <a:rPr lang="de-DE" sz="2100" dirty="0" smtClean="0">
                <a:solidFill>
                  <a:srgbClr val="C00000"/>
                </a:solidFill>
              </a:rPr>
              <a:t>Dienstag, 03. Juli </a:t>
            </a:r>
            <a:r>
              <a:rPr lang="de-DE" sz="2100" dirty="0" smtClean="0">
                <a:solidFill>
                  <a:srgbClr val="C00000"/>
                </a:solidFill>
              </a:rPr>
              <a:t>2018</a:t>
            </a:r>
            <a:br>
              <a:rPr lang="de-DE" sz="2100" dirty="0" smtClean="0">
                <a:solidFill>
                  <a:srgbClr val="C00000"/>
                </a:solidFill>
              </a:rPr>
            </a:br>
            <a:r>
              <a:rPr lang="de-DE" sz="2100" dirty="0" smtClean="0"/>
              <a:t>(</a:t>
            </a:r>
            <a:r>
              <a:rPr lang="de-DE" sz="2100" i="1" dirty="0" smtClean="0"/>
              <a:t>Anlage Terminübersicht</a:t>
            </a:r>
            <a:r>
              <a:rPr lang="de-DE" sz="2100" dirty="0" smtClean="0"/>
              <a:t> </a:t>
            </a:r>
            <a:r>
              <a:rPr lang="de-DE" sz="2100" dirty="0"/>
              <a:t>– </a:t>
            </a:r>
            <a:r>
              <a:rPr lang="de-DE" sz="2100" dirty="0" smtClean="0"/>
              <a:t>VV).</a:t>
            </a:r>
          </a:p>
          <a:p>
            <a:pPr>
              <a:spcBef>
                <a:spcPts val="1200"/>
              </a:spcBef>
            </a:pPr>
            <a:r>
              <a:rPr lang="de-DE" sz="2100" dirty="0" smtClean="0"/>
              <a:t>Die Prüfungen können vormittags </a:t>
            </a:r>
            <a:r>
              <a:rPr lang="de-DE" sz="2100" dirty="0"/>
              <a:t>oder nachmittags </a:t>
            </a:r>
            <a:r>
              <a:rPr lang="de-DE" sz="2100" dirty="0" smtClean="0"/>
              <a:t>stattfinden; sie dürfen i. d. R. zu </a:t>
            </a:r>
            <a:r>
              <a:rPr lang="de-DE" sz="2100" dirty="0"/>
              <a:t>keinem Unterrichtsausfall </a:t>
            </a:r>
            <a:r>
              <a:rPr lang="de-DE" sz="2100" dirty="0" smtClean="0"/>
              <a:t>führen.</a:t>
            </a:r>
          </a:p>
          <a:p>
            <a:r>
              <a:rPr lang="de-DE" sz="2100" dirty="0" smtClean="0"/>
              <a:t>Der Termin wird dem Prüfling </a:t>
            </a:r>
            <a:r>
              <a:rPr lang="de-DE" sz="2100" dirty="0"/>
              <a:t>spätestens am Unterrichtstag vor </a:t>
            </a:r>
            <a:r>
              <a:rPr lang="de-DE" sz="2100" dirty="0" smtClean="0"/>
              <a:t>dem Prüfungstermin </a:t>
            </a:r>
            <a:r>
              <a:rPr lang="de-DE" sz="2100" dirty="0"/>
              <a:t>bekannt gegeben. </a:t>
            </a:r>
            <a:endParaRPr lang="de-DE" sz="2100" dirty="0" smtClean="0"/>
          </a:p>
          <a:p>
            <a:r>
              <a:rPr lang="de-DE" sz="2100" dirty="0" smtClean="0"/>
              <a:t>Der Prüfling hat </a:t>
            </a:r>
            <a:r>
              <a:rPr lang="de-DE" sz="2100" dirty="0"/>
              <a:t>am </a:t>
            </a:r>
            <a:r>
              <a:rPr lang="de-DE" sz="2100" dirty="0" smtClean="0"/>
              <a:t>Prüfungstag unterrichtsfrei.</a:t>
            </a:r>
            <a:endParaRPr lang="de-DE" sz="2100"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22</a:t>
            </a:fld>
            <a:endParaRPr lang="de-DE"/>
          </a:p>
        </p:txBody>
      </p:sp>
    </p:spTree>
    <p:extLst>
      <p:ext uri="{BB962C8B-B14F-4D97-AF65-F5344CB8AC3E}">
        <p14:creationId xmlns:p14="http://schemas.microsoft.com/office/powerpoint/2010/main" val="42157204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229600" cy="1143000"/>
          </a:xfrm>
        </p:spPr>
        <p:txBody>
          <a:bodyPr>
            <a:normAutofit fontScale="90000"/>
          </a:bodyPr>
          <a:lstStyle/>
          <a:p>
            <a:r>
              <a:rPr lang="de-DE" b="1" dirty="0"/>
              <a:t>Mündliche </a:t>
            </a:r>
            <a:r>
              <a:rPr lang="de-DE" b="1" dirty="0" smtClean="0"/>
              <a:t>Abweichungsprüfungen</a:t>
            </a:r>
            <a:br>
              <a:rPr lang="de-DE" b="1" dirty="0" smtClean="0"/>
            </a:br>
            <a:r>
              <a:rPr lang="de-DE" sz="2400" b="1" dirty="0" smtClean="0"/>
              <a:t>Prüfungsaufgaben</a:t>
            </a:r>
            <a:r>
              <a:rPr lang="de-DE" sz="2400" b="1" dirty="0"/>
              <a:t> </a:t>
            </a:r>
            <a:r>
              <a:rPr lang="de-DE" sz="2400" b="1" dirty="0" smtClean="0"/>
              <a:t>und Vorbereitungszeit</a:t>
            </a:r>
            <a:endParaRPr lang="de-DE" sz="2400" b="1" dirty="0"/>
          </a:p>
        </p:txBody>
      </p:sp>
      <p:sp>
        <p:nvSpPr>
          <p:cNvPr id="3" name="Inhaltsplatzhalter 2"/>
          <p:cNvSpPr>
            <a:spLocks noGrp="1"/>
          </p:cNvSpPr>
          <p:nvPr>
            <p:ph idx="1"/>
          </p:nvPr>
        </p:nvSpPr>
        <p:spPr>
          <a:xfrm>
            <a:off x="467544" y="1700808"/>
            <a:ext cx="8229600" cy="4525963"/>
          </a:xfrm>
        </p:spPr>
        <p:txBody>
          <a:bodyPr>
            <a:normAutofit/>
          </a:bodyPr>
          <a:lstStyle/>
          <a:p>
            <a:r>
              <a:rPr lang="de-DE" sz="1900" dirty="0"/>
              <a:t>F</a:t>
            </a:r>
            <a:r>
              <a:rPr lang="de-DE" sz="1900" dirty="0" smtClean="0"/>
              <a:t>ür </a:t>
            </a:r>
            <a:r>
              <a:rPr lang="de-DE" sz="1900" dirty="0"/>
              <a:t>die Erstellung der </a:t>
            </a:r>
            <a:r>
              <a:rPr lang="de-DE" sz="1900" dirty="0" smtClean="0"/>
              <a:t>Prüfungsaufgaben und </a:t>
            </a:r>
            <a:r>
              <a:rPr lang="de-DE" sz="1900" dirty="0"/>
              <a:t>die Durchführung der </a:t>
            </a:r>
            <a:r>
              <a:rPr lang="de-DE" sz="1900" dirty="0" smtClean="0"/>
              <a:t>mündlichen Prüfung gibt es für die Lehrkräfte fachliche </a:t>
            </a:r>
            <a:r>
              <a:rPr lang="de-DE" sz="1900" dirty="0"/>
              <a:t>Hinweise zur </a:t>
            </a:r>
            <a:r>
              <a:rPr lang="de-DE" sz="1900" dirty="0" smtClean="0"/>
              <a:t>Orientierung:</a:t>
            </a:r>
            <a:br>
              <a:rPr lang="de-DE" sz="1900" dirty="0" smtClean="0"/>
            </a:br>
            <a:r>
              <a:rPr lang="de-DE" sz="1700" dirty="0" smtClean="0">
                <a:hlinkClick r:id="rId2"/>
              </a:rPr>
              <a:t>www.standardsicherung.schulministerium.nrw.de/cms/zentrale-pruefungen-10/faecher</a:t>
            </a:r>
            <a:endParaRPr lang="de-DE" sz="1700" dirty="0" smtClean="0"/>
          </a:p>
          <a:p>
            <a:r>
              <a:rPr lang="de-DE" sz="1900" dirty="0" smtClean="0"/>
              <a:t>Der Prüfling erhält zur Vorbereitung auf die mündliche Prüfung die Aufgabenstellung in schriftlicher Form. </a:t>
            </a:r>
          </a:p>
          <a:p>
            <a:r>
              <a:rPr lang="de-DE" sz="1900" dirty="0" smtClean="0"/>
              <a:t>Die Vorbereitungszeit beträgt 10 Minuten.</a:t>
            </a:r>
          </a:p>
          <a:p>
            <a:r>
              <a:rPr lang="de-DE" sz="1900" dirty="0" smtClean="0"/>
              <a:t>Eine Wahl unter mehreren Aufgaben ist nicht zulässig. </a:t>
            </a:r>
            <a:endParaRPr lang="de-DE" sz="1900"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23</a:t>
            </a:fld>
            <a:endParaRPr lang="de-DE"/>
          </a:p>
        </p:txBody>
      </p:sp>
    </p:spTree>
    <p:extLst>
      <p:ext uri="{BB962C8B-B14F-4D97-AF65-F5344CB8AC3E}">
        <p14:creationId xmlns:p14="http://schemas.microsoft.com/office/powerpoint/2010/main" val="39639962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fontScale="90000"/>
          </a:bodyPr>
          <a:lstStyle/>
          <a:p>
            <a:r>
              <a:rPr lang="de-DE" b="1" dirty="0"/>
              <a:t>Mündliche </a:t>
            </a:r>
            <a:r>
              <a:rPr lang="de-DE" b="1" dirty="0" smtClean="0"/>
              <a:t>Abweichungsprüfungen</a:t>
            </a:r>
            <a:br>
              <a:rPr lang="de-DE" b="1" dirty="0" smtClean="0"/>
            </a:br>
            <a:r>
              <a:rPr lang="de-DE" sz="2400" b="1" dirty="0" smtClean="0"/>
              <a:t>Protokoll</a:t>
            </a:r>
            <a:endParaRPr lang="de-DE" sz="2400" dirty="0"/>
          </a:p>
        </p:txBody>
      </p:sp>
      <p:sp>
        <p:nvSpPr>
          <p:cNvPr id="3" name="Inhaltsplatzhalter 2"/>
          <p:cNvSpPr>
            <a:spLocks noGrp="1"/>
          </p:cNvSpPr>
          <p:nvPr>
            <p:ph idx="1"/>
          </p:nvPr>
        </p:nvSpPr>
        <p:spPr>
          <a:xfrm>
            <a:off x="467544" y="1844825"/>
            <a:ext cx="8229600" cy="3600400"/>
          </a:xfrm>
        </p:spPr>
        <p:txBody>
          <a:bodyPr>
            <a:normAutofit/>
          </a:bodyPr>
          <a:lstStyle/>
          <a:p>
            <a:pPr>
              <a:spcBef>
                <a:spcPts val="600"/>
              </a:spcBef>
            </a:pPr>
            <a:r>
              <a:rPr lang="de-DE" sz="1800" dirty="0" smtClean="0"/>
              <a:t>Im </a:t>
            </a:r>
            <a:r>
              <a:rPr lang="de-DE" sz="1800" dirty="0"/>
              <a:t>Protokoll werden die Gegenstände des Prüfungsgesprächs in Stichworten festgehalten. </a:t>
            </a:r>
            <a:endParaRPr lang="de-DE" sz="1800" dirty="0" smtClean="0"/>
          </a:p>
          <a:p>
            <a:pPr>
              <a:spcBef>
                <a:spcPts val="600"/>
              </a:spcBef>
            </a:pPr>
            <a:r>
              <a:rPr lang="de-DE" sz="1800" dirty="0" smtClean="0"/>
              <a:t>Aus </a:t>
            </a:r>
            <a:r>
              <a:rPr lang="de-DE" sz="1800" dirty="0"/>
              <a:t>dem Protokoll muss hervorgehen, in welchem Umfang </a:t>
            </a:r>
            <a:r>
              <a:rPr lang="de-DE" sz="1800" dirty="0" smtClean="0"/>
              <a:t>der Prüfling die </a:t>
            </a:r>
            <a:r>
              <a:rPr lang="de-DE" sz="1800" dirty="0"/>
              <a:t>Aufgaben selbstständig oder mit Hilfen lösen konnte. </a:t>
            </a:r>
            <a:endParaRPr lang="de-DE" sz="1800" dirty="0" smtClean="0"/>
          </a:p>
          <a:p>
            <a:pPr>
              <a:spcBef>
                <a:spcPts val="600"/>
              </a:spcBef>
            </a:pPr>
            <a:r>
              <a:rPr lang="de-DE" sz="1800" dirty="0"/>
              <a:t>E</a:t>
            </a:r>
            <a:r>
              <a:rPr lang="de-DE" sz="1800" dirty="0" smtClean="0"/>
              <a:t>in entsprechendes </a:t>
            </a:r>
            <a:r>
              <a:rPr lang="de-DE" sz="1800" i="1" dirty="0" smtClean="0"/>
              <a:t>Formblatt</a:t>
            </a:r>
            <a:r>
              <a:rPr lang="de-DE" sz="1800" dirty="0" smtClean="0"/>
              <a:t> wird zur </a:t>
            </a:r>
            <a:r>
              <a:rPr lang="de-DE" sz="1800" dirty="0"/>
              <a:t>Verfügung </a:t>
            </a:r>
            <a:r>
              <a:rPr lang="de-DE" sz="1800" dirty="0" smtClean="0"/>
              <a:t>gestellt (</a:t>
            </a:r>
            <a:r>
              <a:rPr lang="de-DE" sz="1800" i="1" dirty="0" smtClean="0"/>
              <a:t>Anlage 5 – </a:t>
            </a:r>
            <a:r>
              <a:rPr lang="de-DE" sz="1800" dirty="0" smtClean="0"/>
              <a:t>VV</a:t>
            </a:r>
            <a:r>
              <a:rPr lang="de-DE" sz="1800" i="1"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24</a:t>
            </a:fld>
            <a:endParaRPr lang="de-DE"/>
          </a:p>
        </p:txBody>
      </p:sp>
    </p:spTree>
    <p:extLst>
      <p:ext uri="{BB962C8B-B14F-4D97-AF65-F5344CB8AC3E}">
        <p14:creationId xmlns:p14="http://schemas.microsoft.com/office/powerpoint/2010/main" val="39760512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692696"/>
            <a:ext cx="8229600" cy="1143000"/>
          </a:xfrm>
        </p:spPr>
        <p:txBody>
          <a:bodyPr>
            <a:normAutofit fontScale="90000"/>
          </a:bodyPr>
          <a:lstStyle/>
          <a:p>
            <a:r>
              <a:rPr lang="de-DE" b="1" dirty="0" smtClean="0"/>
              <a:t>Festlegung der Abschlussnote</a:t>
            </a:r>
            <a:br>
              <a:rPr lang="de-DE" b="1" dirty="0" smtClean="0"/>
            </a:br>
            <a:r>
              <a:rPr lang="de-DE" sz="2700" b="1" dirty="0" smtClean="0"/>
              <a:t>nach einer mündlichen Abweichungsprüfung</a:t>
            </a:r>
            <a:r>
              <a:rPr lang="de-DE" b="1" dirty="0" smtClean="0"/>
              <a:t/>
            </a:r>
            <a:br>
              <a:rPr lang="de-DE" b="1" dirty="0" smtClean="0"/>
            </a:br>
            <a:endParaRPr lang="de-DE" sz="2400" dirty="0"/>
          </a:p>
        </p:txBody>
      </p:sp>
      <p:sp>
        <p:nvSpPr>
          <p:cNvPr id="3" name="Inhaltsplatzhalter 2"/>
          <p:cNvSpPr>
            <a:spLocks noGrp="1"/>
          </p:cNvSpPr>
          <p:nvPr>
            <p:ph idx="1"/>
          </p:nvPr>
        </p:nvSpPr>
        <p:spPr>
          <a:xfrm>
            <a:off x="395536" y="1772816"/>
            <a:ext cx="8229600" cy="4536504"/>
          </a:xfrm>
        </p:spPr>
        <p:txBody>
          <a:bodyPr>
            <a:noAutofit/>
          </a:bodyPr>
          <a:lstStyle/>
          <a:p>
            <a:pPr>
              <a:lnSpc>
                <a:spcPct val="120000"/>
              </a:lnSpc>
              <a:spcBef>
                <a:spcPts val="600"/>
              </a:spcBef>
            </a:pPr>
            <a:r>
              <a:rPr lang="de-DE" sz="1600" dirty="0" smtClean="0"/>
              <a:t>Nach </a:t>
            </a:r>
            <a:r>
              <a:rPr lang="de-DE" sz="1600" dirty="0"/>
              <a:t>jeder Prüfung oder jedem Block inhaltsgleicher Prüfungen berät der Fachprüfungsausschuss über die Prüfungsleistung. </a:t>
            </a:r>
            <a:endParaRPr lang="de-DE" sz="1600" dirty="0" smtClean="0"/>
          </a:p>
          <a:p>
            <a:pPr>
              <a:lnSpc>
                <a:spcPct val="120000"/>
              </a:lnSpc>
              <a:spcBef>
                <a:spcPts val="600"/>
              </a:spcBef>
            </a:pPr>
            <a:r>
              <a:rPr lang="de-DE" sz="1600" dirty="0" smtClean="0"/>
              <a:t>Die </a:t>
            </a:r>
            <a:r>
              <a:rPr lang="de-DE" sz="1600" dirty="0"/>
              <a:t>Fachlehrkraft beurteilt die Prüfungsleistung und macht </a:t>
            </a:r>
            <a:r>
              <a:rPr lang="de-DE" sz="1600" dirty="0" smtClean="0"/>
              <a:t>einen </a:t>
            </a:r>
            <a:r>
              <a:rPr lang="de-DE" sz="1600" dirty="0"/>
              <a:t>Bewertungsvorschlag. </a:t>
            </a:r>
            <a:endParaRPr lang="de-DE" sz="1600" dirty="0" smtClean="0"/>
          </a:p>
          <a:p>
            <a:pPr>
              <a:lnSpc>
                <a:spcPct val="120000"/>
              </a:lnSpc>
              <a:spcBef>
                <a:spcPts val="600"/>
              </a:spcBef>
            </a:pPr>
            <a:r>
              <a:rPr lang="de-DE" sz="1600" dirty="0" smtClean="0"/>
              <a:t>Der </a:t>
            </a:r>
            <a:r>
              <a:rPr lang="de-DE" sz="1600" dirty="0"/>
              <a:t>Fachprüfungsausschuss berät </a:t>
            </a:r>
            <a:r>
              <a:rPr lang="de-DE" sz="1600" dirty="0" smtClean="0"/>
              <a:t>und beschließt die </a:t>
            </a:r>
            <a:r>
              <a:rPr lang="de-DE" sz="1600" dirty="0"/>
              <a:t>Bewertung. </a:t>
            </a:r>
            <a:endParaRPr lang="de-DE" sz="1600" dirty="0" smtClean="0"/>
          </a:p>
          <a:p>
            <a:pPr>
              <a:lnSpc>
                <a:spcPct val="120000"/>
              </a:lnSpc>
              <a:spcBef>
                <a:spcPts val="600"/>
              </a:spcBef>
            </a:pPr>
            <a:r>
              <a:rPr lang="de-DE" sz="1600" dirty="0" smtClean="0"/>
              <a:t>Das </a:t>
            </a:r>
            <a:r>
              <a:rPr lang="de-DE" sz="1600" dirty="0"/>
              <a:t>Ergebnis der mündlichen Prüfung wird in einer </a:t>
            </a:r>
            <a:r>
              <a:rPr lang="de-DE" sz="1600" i="1" dirty="0"/>
              <a:t>ganzen</a:t>
            </a:r>
            <a:r>
              <a:rPr lang="de-DE" sz="1600" dirty="0"/>
              <a:t> Note ausgedrückt und im Protokoll </a:t>
            </a:r>
            <a:r>
              <a:rPr lang="de-DE" sz="1600" dirty="0" smtClean="0"/>
              <a:t>begründet.</a:t>
            </a:r>
          </a:p>
          <a:p>
            <a:pPr>
              <a:lnSpc>
                <a:spcPct val="120000"/>
              </a:lnSpc>
              <a:spcBef>
                <a:spcPts val="600"/>
              </a:spcBef>
            </a:pPr>
            <a:r>
              <a:rPr lang="de-DE" sz="1600" dirty="0" smtClean="0"/>
              <a:t>Im </a:t>
            </a:r>
            <a:r>
              <a:rPr lang="de-DE" sz="1600" dirty="0"/>
              <a:t>Anschluss </a:t>
            </a:r>
            <a:r>
              <a:rPr lang="de-DE" sz="1600" dirty="0" smtClean="0"/>
              <a:t>setzt </a:t>
            </a:r>
            <a:r>
              <a:rPr lang="de-DE" sz="1600" dirty="0"/>
              <a:t>der Prüfungsausschuss die Abschlussnote für das Fach </a:t>
            </a:r>
            <a:r>
              <a:rPr lang="de-DE" sz="1600" dirty="0" smtClean="0"/>
              <a:t>fest. Gewichtung:   5 </a:t>
            </a:r>
            <a:r>
              <a:rPr lang="de-DE" sz="1600" dirty="0"/>
              <a:t>(Vornote): 3 (Note der schriftlichen Prüfung): 2 (Note der mündlichen Prüfung</a:t>
            </a:r>
            <a:r>
              <a:rPr lang="de-DE" sz="1600" dirty="0" smtClean="0"/>
              <a:t>) –             APO-S </a:t>
            </a:r>
            <a:r>
              <a:rPr lang="de-DE" sz="1600" dirty="0"/>
              <a:t>I § 32 Abs. 3 </a:t>
            </a:r>
          </a:p>
          <a:p>
            <a:pPr>
              <a:lnSpc>
                <a:spcPct val="120000"/>
              </a:lnSpc>
              <a:spcBef>
                <a:spcPts val="600"/>
              </a:spcBef>
            </a:pPr>
            <a:r>
              <a:rPr lang="de-DE" sz="1600" dirty="0" smtClean="0"/>
              <a:t>Ergeben </a:t>
            </a:r>
            <a:r>
              <a:rPr lang="de-DE" sz="1600" dirty="0"/>
              <a:t>sich bei der Berechnung der Abschlussnote Dezimalstellen, so ist nur in diesem Fall bis einschließlich Dezimalstelle 5 die bessere Note, in den anderen Fällen die schlechtere Note festzusetzen. </a:t>
            </a:r>
            <a:endParaRPr lang="de-DE" sz="1600" dirty="0" smtClean="0"/>
          </a:p>
          <a:p>
            <a:pPr>
              <a:lnSpc>
                <a:spcPct val="120000"/>
              </a:lnSpc>
              <a:spcBef>
                <a:spcPts val="600"/>
              </a:spcBef>
            </a:pPr>
            <a:r>
              <a:rPr lang="de-DE" sz="1600" b="1" dirty="0" smtClean="0"/>
              <a:t>Die </a:t>
            </a:r>
            <a:r>
              <a:rPr lang="de-DE" sz="1600" b="1" dirty="0"/>
              <a:t>Abschlussnote wird in das Zeugnis </a:t>
            </a:r>
            <a:r>
              <a:rPr lang="de-DE" sz="1600" b="1" dirty="0" smtClean="0"/>
              <a:t>übernommen</a:t>
            </a:r>
            <a:r>
              <a:rPr lang="de-DE" sz="1600" dirty="0" smtClean="0"/>
              <a:t>, vgl. „</a:t>
            </a:r>
            <a:r>
              <a:rPr lang="de-DE" sz="1600" i="1" dirty="0" smtClean="0"/>
              <a:t>Tabelle </a:t>
            </a:r>
            <a:r>
              <a:rPr lang="de-DE" sz="1600" i="1" dirty="0"/>
              <a:t>zur Ermittlung der </a:t>
            </a:r>
            <a:r>
              <a:rPr lang="de-DE" sz="1600" i="1" dirty="0" smtClean="0"/>
              <a:t>Abschlussnote</a:t>
            </a:r>
            <a:r>
              <a:rPr lang="de-DE" sz="1600" dirty="0" smtClean="0"/>
              <a:t>“ (</a:t>
            </a:r>
            <a:r>
              <a:rPr lang="de-DE" sz="1600" i="1" dirty="0" smtClean="0"/>
              <a:t>Anlage </a:t>
            </a:r>
            <a:r>
              <a:rPr lang="de-DE" sz="1600" i="1" dirty="0"/>
              <a:t>6</a:t>
            </a:r>
            <a:r>
              <a:rPr lang="de-DE" sz="1600" dirty="0"/>
              <a:t> </a:t>
            </a:r>
            <a:r>
              <a:rPr lang="de-DE" sz="1600" dirty="0" smtClean="0"/>
              <a:t>– VV).</a:t>
            </a:r>
            <a:endParaRPr lang="de-DE" sz="1600"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25</a:t>
            </a:fld>
            <a:endParaRPr lang="de-DE"/>
          </a:p>
        </p:txBody>
      </p:sp>
    </p:spTree>
    <p:extLst>
      <p:ext uri="{BB962C8B-B14F-4D97-AF65-F5344CB8AC3E}">
        <p14:creationId xmlns:p14="http://schemas.microsoft.com/office/powerpoint/2010/main" val="26904823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620688"/>
            <a:ext cx="8229600" cy="1143000"/>
          </a:xfrm>
        </p:spPr>
        <p:txBody>
          <a:bodyPr>
            <a:normAutofit fontScale="90000"/>
          </a:bodyPr>
          <a:lstStyle/>
          <a:p>
            <a:r>
              <a:rPr lang="de-DE" b="1" dirty="0" smtClean="0"/>
              <a:t>Festlegung der Abschlussnote</a:t>
            </a:r>
            <a:br>
              <a:rPr lang="de-DE" b="1" dirty="0" smtClean="0"/>
            </a:br>
            <a:r>
              <a:rPr lang="de-DE" sz="2700" b="1" dirty="0" smtClean="0"/>
              <a:t>ohne mündliche Prüfung</a:t>
            </a:r>
            <a:endParaRPr lang="de-DE" sz="2700" b="1" strike="sngStrike" dirty="0"/>
          </a:p>
        </p:txBody>
      </p:sp>
      <p:sp>
        <p:nvSpPr>
          <p:cNvPr id="5" name="Inhaltsplatzhalter 2"/>
          <p:cNvSpPr>
            <a:spLocks noGrp="1"/>
          </p:cNvSpPr>
          <p:nvPr>
            <p:ph idx="1"/>
          </p:nvPr>
        </p:nvSpPr>
        <p:spPr>
          <a:xfrm>
            <a:off x="467544" y="2347205"/>
            <a:ext cx="8229600" cy="3746092"/>
          </a:xfrm>
        </p:spPr>
        <p:txBody>
          <a:bodyPr>
            <a:normAutofit/>
          </a:bodyPr>
          <a:lstStyle/>
          <a:p>
            <a:pPr marL="0" indent="0">
              <a:buNone/>
            </a:pPr>
            <a:r>
              <a:rPr lang="de-DE" sz="1800" b="1" dirty="0" smtClean="0"/>
              <a:t>Abschlussnote: 50 % Vornote (Jahresnote) und 50 % Prüfungsnote</a:t>
            </a:r>
          </a:p>
          <a:p>
            <a:pPr defTabSz="354013">
              <a:buFont typeface="Wingdings" panose="05000000000000000000" pitchFamily="2" charset="2"/>
              <a:buChar char="Ø"/>
            </a:pPr>
            <a:r>
              <a:rPr lang="de-DE" sz="1800" dirty="0" smtClean="0"/>
              <a:t>Vornote </a:t>
            </a:r>
            <a:r>
              <a:rPr lang="de-DE" sz="1800" dirty="0"/>
              <a:t>und Prüfungsnote stimmen überein</a:t>
            </a:r>
            <a:r>
              <a:rPr lang="de-DE" sz="1800" dirty="0" smtClean="0"/>
              <a:t>: Sie </a:t>
            </a:r>
            <a:r>
              <a:rPr lang="de-DE" sz="1800" dirty="0"/>
              <a:t>bilden die </a:t>
            </a:r>
            <a:r>
              <a:rPr lang="de-DE" sz="1800" dirty="0" smtClean="0"/>
              <a:t>Zeugnisnote.</a:t>
            </a:r>
            <a:endParaRPr lang="de-DE" sz="1800" dirty="0"/>
          </a:p>
          <a:p>
            <a:pPr defTabSz="354013">
              <a:buFont typeface="Wingdings" panose="05000000000000000000" pitchFamily="2" charset="2"/>
              <a:buChar char="Ø"/>
            </a:pPr>
            <a:r>
              <a:rPr lang="de-DE" sz="1800" dirty="0" smtClean="0"/>
              <a:t>Vornote </a:t>
            </a:r>
            <a:r>
              <a:rPr lang="de-DE" sz="1800" dirty="0"/>
              <a:t>und Prüfungsnote weichen um </a:t>
            </a:r>
            <a:r>
              <a:rPr lang="de-DE" sz="1800" b="1" dirty="0"/>
              <a:t>eine Notenstufe</a:t>
            </a:r>
            <a:r>
              <a:rPr lang="de-DE" sz="1800" dirty="0"/>
              <a:t> ab</a:t>
            </a:r>
            <a:r>
              <a:rPr lang="de-DE" sz="1800" dirty="0" smtClean="0"/>
              <a:t>: Die Fachlehrkraft setzt die Zeugnisnote fest (Abstimmung mit Zweitkorrektor). Dies kann die bessere oder die schlechtere Note sein.</a:t>
            </a:r>
          </a:p>
          <a:p>
            <a:pPr defTabSz="354013" eaLnBrk="0" fontAlgn="base" hangingPunct="0">
              <a:buFont typeface="Wingdings" panose="05000000000000000000" pitchFamily="2" charset="2"/>
              <a:buChar char="Ø"/>
            </a:pPr>
            <a:r>
              <a:rPr lang="de-DE" sz="1800" dirty="0" smtClean="0"/>
              <a:t>Vornote </a:t>
            </a:r>
            <a:r>
              <a:rPr lang="de-DE" sz="1800" dirty="0"/>
              <a:t>und Prüfungsnote weichen um </a:t>
            </a:r>
            <a:r>
              <a:rPr lang="de-DE" sz="1800" b="1" dirty="0"/>
              <a:t>zwei Notenstufen</a:t>
            </a:r>
            <a:r>
              <a:rPr lang="de-DE" sz="1800" dirty="0"/>
              <a:t> ab</a:t>
            </a:r>
            <a:r>
              <a:rPr lang="de-DE" sz="1800" dirty="0" smtClean="0"/>
              <a:t>: Die Fachlehrkraft setzt </a:t>
            </a:r>
            <a:r>
              <a:rPr lang="de-DE" sz="1800" dirty="0"/>
              <a:t>die </a:t>
            </a:r>
            <a:r>
              <a:rPr lang="de-DE" sz="1800" dirty="0" smtClean="0"/>
              <a:t>Zeugnisnote nach </a:t>
            </a:r>
            <a:r>
              <a:rPr lang="de-DE" sz="1800" dirty="0"/>
              <a:t>dem arithmetischen Mittel </a:t>
            </a:r>
            <a:r>
              <a:rPr lang="de-DE" sz="1800" dirty="0" smtClean="0"/>
              <a:t>fest oder der Prüfling entscheidet sich </a:t>
            </a:r>
            <a:r>
              <a:rPr lang="de-DE" sz="1800" dirty="0"/>
              <a:t>für eine mündliche Prüfung</a:t>
            </a:r>
            <a:r>
              <a:rPr lang="de-DE" sz="1800" dirty="0" smtClean="0"/>
              <a:t>.</a:t>
            </a:r>
          </a:p>
          <a:p>
            <a:pPr defTabSz="354013" eaLnBrk="0" fontAlgn="base" hangingPunct="0">
              <a:buFont typeface="Wingdings" panose="05000000000000000000" pitchFamily="2" charset="2"/>
              <a:buChar char="Ø"/>
            </a:pPr>
            <a:r>
              <a:rPr lang="de-DE" sz="1800" dirty="0"/>
              <a:t>Vornote und Prüfungsnote weichen um </a:t>
            </a:r>
            <a:r>
              <a:rPr lang="de-DE" sz="1800" b="1" dirty="0"/>
              <a:t>drei Notenstufen</a:t>
            </a:r>
            <a:r>
              <a:rPr lang="de-DE" sz="1800" dirty="0"/>
              <a:t> ab</a:t>
            </a:r>
            <a:r>
              <a:rPr lang="de-DE" sz="1800" dirty="0" smtClean="0"/>
              <a:t>: Eine </a:t>
            </a:r>
            <a:r>
              <a:rPr lang="de-DE" sz="1800" dirty="0"/>
              <a:t>mündliche Prüfung findet statt</a:t>
            </a:r>
            <a:r>
              <a:rPr lang="de-DE" sz="1800" dirty="0" smtClean="0"/>
              <a:t>.</a:t>
            </a:r>
          </a:p>
          <a:p>
            <a:pPr eaLnBrk="0" fontAlgn="base" hangingPunct="0"/>
            <a:endParaRPr lang="de-DE" sz="1800" dirty="0"/>
          </a:p>
          <a:p>
            <a:pPr marL="0" indent="0" eaLnBrk="0" fontAlgn="base" hangingPunct="0">
              <a:buNone/>
            </a:pPr>
            <a:endParaRPr lang="de-DE" sz="1800" dirty="0"/>
          </a:p>
          <a:p>
            <a:endParaRPr lang="de-DE" sz="1800" dirty="0" smtClean="0"/>
          </a:p>
          <a:p>
            <a:endParaRPr lang="de-DE" sz="1800" dirty="0" smtClean="0"/>
          </a:p>
        </p:txBody>
      </p:sp>
      <p:sp>
        <p:nvSpPr>
          <p:cNvPr id="3" name="Fußzeilenplatzhalter 2"/>
          <p:cNvSpPr>
            <a:spLocks noGrp="1"/>
          </p:cNvSpPr>
          <p:nvPr>
            <p:ph type="ftr" sz="quarter" idx="11"/>
          </p:nvPr>
        </p:nvSpPr>
        <p:spPr>
          <a:xfrm>
            <a:off x="3124200" y="6356350"/>
            <a:ext cx="3536032" cy="365125"/>
          </a:xfrm>
        </p:spPr>
        <p:txBody>
          <a:bodyPr/>
          <a:lstStyle/>
          <a:p>
            <a:r>
              <a:rPr lang="de-DE" smtClean="0"/>
              <a:t>Durchführung Zentrale Prüfungen 10 - 2018</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26</a:t>
            </a:fld>
            <a:endParaRPr lang="de-DE"/>
          </a:p>
        </p:txBody>
      </p:sp>
    </p:spTree>
    <p:extLst>
      <p:ext uri="{BB962C8B-B14F-4D97-AF65-F5344CB8AC3E}">
        <p14:creationId xmlns:p14="http://schemas.microsoft.com/office/powerpoint/2010/main" val="2814476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95536" y="2204864"/>
            <a:ext cx="8229600" cy="1143000"/>
          </a:xfrm>
        </p:spPr>
        <p:txBody>
          <a:bodyPr>
            <a:normAutofit/>
          </a:bodyPr>
          <a:lstStyle/>
          <a:p>
            <a:r>
              <a:rPr lang="de-DE" b="1" dirty="0"/>
              <a:t>4</a:t>
            </a:r>
            <a:r>
              <a:rPr lang="de-DE" b="1" dirty="0" smtClean="0"/>
              <a:t>  Weitere Informationsquellen</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10 - 2018</a:t>
            </a:r>
            <a:endParaRPr lang="de-DE"/>
          </a:p>
        </p:txBody>
      </p:sp>
      <p:sp>
        <p:nvSpPr>
          <p:cNvPr id="3" name="Foliennummernplatzhalter 2"/>
          <p:cNvSpPr>
            <a:spLocks noGrp="1"/>
          </p:cNvSpPr>
          <p:nvPr>
            <p:ph type="sldNum" sz="quarter" idx="12"/>
          </p:nvPr>
        </p:nvSpPr>
        <p:spPr/>
        <p:txBody>
          <a:bodyPr/>
          <a:lstStyle/>
          <a:p>
            <a:fld id="{8E9C587C-AD05-4734-A67E-492A73E482D8}" type="slidenum">
              <a:rPr lang="de-DE" smtClean="0"/>
              <a:t>27</a:t>
            </a:fld>
            <a:endParaRPr lang="de-DE"/>
          </a:p>
        </p:txBody>
      </p:sp>
    </p:spTree>
    <p:extLst>
      <p:ext uri="{BB962C8B-B14F-4D97-AF65-F5344CB8AC3E}">
        <p14:creationId xmlns:p14="http://schemas.microsoft.com/office/powerpoint/2010/main" val="2588058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994122"/>
          </a:xfrm>
        </p:spPr>
        <p:txBody>
          <a:bodyPr>
            <a:normAutofit fontScale="90000"/>
          </a:bodyPr>
          <a:lstStyle/>
          <a:p>
            <a:pPr>
              <a:spcBef>
                <a:spcPts val="1200"/>
              </a:spcBef>
            </a:pPr>
            <a:r>
              <a:rPr lang="de-DE" sz="4900" b="1" dirty="0" smtClean="0"/>
              <a:t>Aktuelles zur ZP10</a:t>
            </a:r>
            <a:r>
              <a:rPr lang="de-DE" dirty="0"/>
              <a:t/>
            </a:r>
            <a:br>
              <a:rPr lang="de-DE" dirty="0"/>
            </a:br>
            <a:endParaRPr lang="de-DE" sz="1800" dirty="0"/>
          </a:p>
        </p:txBody>
      </p:sp>
      <p:sp>
        <p:nvSpPr>
          <p:cNvPr id="4" name="Textfeld 3"/>
          <p:cNvSpPr txBox="1"/>
          <p:nvPr/>
        </p:nvSpPr>
        <p:spPr>
          <a:xfrm>
            <a:off x="899592" y="1196752"/>
            <a:ext cx="7200800" cy="5147563"/>
          </a:xfrm>
          <a:prstGeom prst="rect">
            <a:avLst/>
          </a:prstGeom>
          <a:noFill/>
        </p:spPr>
        <p:txBody>
          <a:bodyPr wrap="square" rtlCol="0">
            <a:spAutoFit/>
          </a:bodyPr>
          <a:lstStyle/>
          <a:p>
            <a:pPr>
              <a:lnSpc>
                <a:spcPct val="150000"/>
              </a:lnSpc>
            </a:pPr>
            <a:r>
              <a:rPr lang="de-DE" b="1" dirty="0" smtClean="0">
                <a:solidFill>
                  <a:srgbClr val="C00000"/>
                </a:solidFill>
              </a:rPr>
              <a:t>Aktuelle Informationen finden Sie im Bildungsportal:</a:t>
            </a:r>
          </a:p>
          <a:p>
            <a:pPr algn="ctr">
              <a:lnSpc>
                <a:spcPct val="150000"/>
              </a:lnSpc>
            </a:pPr>
            <a:r>
              <a:rPr lang="de-DE" sz="1500" dirty="0" smtClean="0">
                <a:hlinkClick r:id="rId2"/>
              </a:rPr>
              <a:t>www.standardsicherung.schulministerium.nrw.de/cms/zentrale-pruefungen-10/uebersicht</a:t>
            </a:r>
            <a:endParaRPr lang="de-DE" sz="1500" dirty="0" smtClean="0"/>
          </a:p>
          <a:p>
            <a:pPr>
              <a:lnSpc>
                <a:spcPct val="150000"/>
              </a:lnSpc>
            </a:pPr>
            <a:endParaRPr lang="de-DE" sz="1200" dirty="0"/>
          </a:p>
          <a:p>
            <a:pPr>
              <a:lnSpc>
                <a:spcPct val="150000"/>
              </a:lnSpc>
            </a:pPr>
            <a:endParaRPr lang="de-DE" sz="1200" dirty="0" smtClean="0"/>
          </a:p>
          <a:p>
            <a:pPr>
              <a:lnSpc>
                <a:spcPct val="150000"/>
              </a:lnSpc>
            </a:pPr>
            <a:endParaRPr lang="de-DE" dirty="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pPr>
            <a:endParaRPr lang="de-DE" dirty="0"/>
          </a:p>
          <a:p>
            <a:pPr>
              <a:lnSpc>
                <a:spcPct val="150000"/>
              </a:lnSpc>
            </a:pPr>
            <a:r>
              <a:rPr lang="de-DE" dirty="0" smtClean="0"/>
              <a:t>Dort finden Sie u. a.</a:t>
            </a:r>
          </a:p>
        </p:txBody>
      </p:sp>
      <p:sp>
        <p:nvSpPr>
          <p:cNvPr id="3" name="Fußzeilenplatzhalter 2"/>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28</a:t>
            </a:fld>
            <a:endParaRPr lang="de-DE"/>
          </a:p>
        </p:txBody>
      </p:sp>
      <p:pic>
        <p:nvPicPr>
          <p:cNvPr id="8" name="Grafik 7"/>
          <p:cNvPicPr/>
          <p:nvPr/>
        </p:nvPicPr>
        <p:blipFill rotWithShape="1">
          <a:blip r:embed="rId3"/>
          <a:srcRect l="1502" t="11985" r="3297" b="2289"/>
          <a:stretch/>
        </p:blipFill>
        <p:spPr bwMode="auto">
          <a:xfrm>
            <a:off x="1943708" y="2085632"/>
            <a:ext cx="5112568" cy="381642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78152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Übungsmaterialien</a:t>
            </a:r>
            <a:endParaRPr lang="de-DE" b="1" dirty="0"/>
          </a:p>
        </p:txBody>
      </p:sp>
      <p:sp>
        <p:nvSpPr>
          <p:cNvPr id="3" name="Inhaltsplatzhalter 2"/>
          <p:cNvSpPr>
            <a:spLocks noGrp="1"/>
          </p:cNvSpPr>
          <p:nvPr>
            <p:ph idx="1"/>
          </p:nvPr>
        </p:nvSpPr>
        <p:spPr>
          <a:xfrm>
            <a:off x="457200" y="1600200"/>
            <a:ext cx="8219256" cy="4525963"/>
          </a:xfrm>
        </p:spPr>
        <p:txBody>
          <a:bodyPr>
            <a:normAutofit/>
          </a:bodyPr>
          <a:lstStyle/>
          <a:p>
            <a:pPr>
              <a:spcAft>
                <a:spcPts val="600"/>
              </a:spcAft>
            </a:pPr>
            <a:r>
              <a:rPr lang="de-DE" sz="1800" dirty="0"/>
              <a:t>Prüfungsarbeiten mit Bewertungsvorgaben aus den vorausgegangenen drei Prüfungsjahren stehen den Schulen zu Lehr- und Lernzwecken mit schulspezifischen Zugangsdaten im Bildungsportal zur </a:t>
            </a:r>
            <a:r>
              <a:rPr lang="de-DE" sz="1800" dirty="0" smtClean="0"/>
              <a:t>Verfügung:</a:t>
            </a:r>
          </a:p>
          <a:p>
            <a:pPr marL="355600" indent="0">
              <a:spcBef>
                <a:spcPts val="400"/>
              </a:spcBef>
              <a:buNone/>
            </a:pPr>
            <a:r>
              <a:rPr lang="de-DE" sz="1450" u="sng" dirty="0" smtClean="0">
                <a:hlinkClick r:id="rId2"/>
              </a:rPr>
              <a:t>www.standardsicherung.schulministerium.nrw.de/cms/zentrale-pruefungen-10/pruefungsaufgaben</a:t>
            </a:r>
            <a:endParaRPr lang="de-DE" sz="1450" u="sng" dirty="0" smtClean="0"/>
          </a:p>
          <a:p>
            <a:pPr>
              <a:spcBef>
                <a:spcPts val="1200"/>
              </a:spcBef>
            </a:pPr>
            <a:r>
              <a:rPr lang="de-DE" sz="1800" dirty="0" smtClean="0"/>
              <a:t>Die Lehrkräfte sowie Schülerinnen und Schüler haben Anspruch auf Einsicht in die Aufgabenstellungen und Auswertungsanleitungen. </a:t>
            </a:r>
          </a:p>
          <a:p>
            <a:r>
              <a:rPr lang="de-DE" sz="1800" dirty="0" smtClean="0"/>
              <a:t>Die Schulleitung hat die Zugangsdaten und regelt die Verteilung der Prüfungsmaterialien.</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29</a:t>
            </a:fld>
            <a:endParaRPr lang="de-DE"/>
          </a:p>
        </p:txBody>
      </p:sp>
    </p:spTree>
    <p:extLst>
      <p:ext uri="{BB962C8B-B14F-4D97-AF65-F5344CB8AC3E}">
        <p14:creationId xmlns:p14="http://schemas.microsoft.com/office/powerpoint/2010/main" val="1878596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Änderungen gegenüber der Verfügung </a:t>
            </a:r>
            <a:r>
              <a:rPr lang="de-DE" b="1" dirty="0" smtClean="0"/>
              <a:t>2017</a:t>
            </a:r>
            <a:endParaRPr lang="de-DE" dirty="0"/>
          </a:p>
        </p:txBody>
      </p:sp>
      <p:sp>
        <p:nvSpPr>
          <p:cNvPr id="3" name="Fußzeilenplatzhalter 2"/>
          <p:cNvSpPr>
            <a:spLocks noGrp="1"/>
          </p:cNvSpPr>
          <p:nvPr>
            <p:ph type="ftr" sz="quarter" idx="11"/>
          </p:nvPr>
        </p:nvSpPr>
        <p:spPr/>
        <p:txBody>
          <a:bodyPr/>
          <a:lstStyle/>
          <a:p>
            <a:r>
              <a:rPr lang="de-DE" smtClean="0"/>
              <a:t>Durchführung Zentrale Prüfungen 10 - 2018</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3</a:t>
            </a:fld>
            <a:endParaRPr lang="de-DE"/>
          </a:p>
        </p:txBody>
      </p:sp>
      <p:sp>
        <p:nvSpPr>
          <p:cNvPr id="5" name="Rechteck 4"/>
          <p:cNvSpPr/>
          <p:nvPr/>
        </p:nvSpPr>
        <p:spPr>
          <a:xfrm>
            <a:off x="1187624" y="2132856"/>
            <a:ext cx="6912768" cy="4632037"/>
          </a:xfrm>
          <a:prstGeom prst="rect">
            <a:avLst/>
          </a:prstGeom>
        </p:spPr>
        <p:txBody>
          <a:bodyPr wrap="square">
            <a:spAutoFit/>
          </a:bodyPr>
          <a:lstStyle/>
          <a:p>
            <a:pPr>
              <a:spcAft>
                <a:spcPts val="600"/>
              </a:spcAft>
            </a:pPr>
            <a:r>
              <a:rPr lang="de-DE" dirty="0"/>
              <a:t>Im Schuljahr </a:t>
            </a:r>
            <a:r>
              <a:rPr lang="de-DE"/>
              <a:t>2017/2018 </a:t>
            </a:r>
            <a:r>
              <a:rPr lang="de-DE" smtClean="0"/>
              <a:t>sind die </a:t>
            </a:r>
            <a:r>
              <a:rPr lang="de-DE" dirty="0"/>
              <a:t>Hinweise und Regelungen vom Vorjahr zur Durchführung der zentralen Prüfungen neben den üblichen minimalen redaktionellen Änderungen </a:t>
            </a:r>
            <a:r>
              <a:rPr lang="de-DE"/>
              <a:t>in </a:t>
            </a:r>
            <a:r>
              <a:rPr lang="de-DE" smtClean="0"/>
              <a:t>2 Punkten </a:t>
            </a:r>
            <a:r>
              <a:rPr lang="de-DE"/>
              <a:t>geändert </a:t>
            </a:r>
            <a:r>
              <a:rPr lang="de-DE" smtClean="0"/>
              <a:t>worden</a:t>
            </a:r>
            <a:r>
              <a:rPr lang="de-DE"/>
              <a:t>. </a:t>
            </a:r>
            <a:r>
              <a:rPr lang="de-DE" smtClean="0"/>
              <a:t> </a:t>
            </a:r>
          </a:p>
          <a:p>
            <a:pPr>
              <a:spcAft>
                <a:spcPts val="600"/>
              </a:spcAft>
            </a:pPr>
            <a:endParaRPr lang="de-DE"/>
          </a:p>
          <a:p>
            <a:pPr marL="285750" indent="-285750">
              <a:spcAft>
                <a:spcPts val="600"/>
              </a:spcAft>
              <a:buFont typeface="Arial" panose="020B0604020202020204" pitchFamily="34" charset="0"/>
              <a:buChar char="•"/>
            </a:pPr>
            <a:r>
              <a:rPr lang="de-DE" b="1"/>
              <a:t>Änderung des Prüfungsablaufs im Fach Englisch</a:t>
            </a:r>
            <a:r>
              <a:rPr lang="de-DE"/>
              <a:t>: Der erste Prüfungsteil endet  bereits nach der Bearbeitung der Hörverstehensprüfung </a:t>
            </a:r>
            <a:r>
              <a:rPr lang="de-DE" smtClean="0"/>
              <a:t>(nach </a:t>
            </a:r>
            <a:r>
              <a:rPr lang="de-DE"/>
              <a:t>ca. 20 Minuten). Die Überprüfung </a:t>
            </a:r>
            <a:r>
              <a:rPr lang="de-DE" smtClean="0"/>
              <a:t>des Leseverstehens wird </a:t>
            </a:r>
            <a:r>
              <a:rPr lang="de-DE"/>
              <a:t>auf den zweiten Prüfungsteil verschoben. Die gesamte Bearbeitungsdauer </a:t>
            </a:r>
            <a:r>
              <a:rPr lang="de-DE" smtClean="0"/>
              <a:t>bleibt unverändert. </a:t>
            </a:r>
            <a:r>
              <a:rPr lang="de-DE"/>
              <a:t>Die Bonuszeit </a:t>
            </a:r>
            <a:r>
              <a:rPr lang="de-DE" smtClean="0"/>
              <a:t>ist damit aber </a:t>
            </a:r>
            <a:r>
              <a:rPr lang="de-DE"/>
              <a:t>eindeutig dem zweiten Prüfungsteil zugeordnet.</a:t>
            </a:r>
          </a:p>
          <a:p>
            <a:pPr marL="285750" indent="-285750">
              <a:spcAft>
                <a:spcPts val="600"/>
              </a:spcAft>
              <a:buFont typeface="Arial" panose="020B0604020202020204" pitchFamily="34" charset="0"/>
              <a:buChar char="•"/>
            </a:pPr>
            <a:r>
              <a:rPr lang="de-DE" b="1"/>
              <a:t>Besondere Regelungen für neu zugewanderte Schülerinnen und </a:t>
            </a:r>
            <a:r>
              <a:rPr lang="de-DE" b="1" smtClean="0"/>
              <a:t>Schüler im </a:t>
            </a:r>
            <a:r>
              <a:rPr lang="de-DE" b="1"/>
              <a:t>Fach </a:t>
            </a:r>
            <a:r>
              <a:rPr lang="de-DE" b="1" smtClean="0"/>
              <a:t>Deutsch</a:t>
            </a:r>
            <a:r>
              <a:rPr lang="de-DE" smtClean="0"/>
              <a:t>: Die Möglichkeit einer dezentralen Deutschprüfung entfällt. </a:t>
            </a:r>
            <a:endParaRPr lang="de-DE"/>
          </a:p>
          <a:p>
            <a:pPr>
              <a:spcAft>
                <a:spcPts val="600"/>
              </a:spcAft>
            </a:pPr>
            <a:endParaRPr lang="de-DE"/>
          </a:p>
          <a:p>
            <a:pPr>
              <a:spcAft>
                <a:spcPts val="600"/>
              </a:spcAft>
            </a:pPr>
            <a:endParaRPr lang="de-DE" dirty="0"/>
          </a:p>
        </p:txBody>
      </p:sp>
    </p:spTree>
    <p:extLst>
      <p:ext uri="{BB962C8B-B14F-4D97-AF65-F5344CB8AC3E}">
        <p14:creationId xmlns:p14="http://schemas.microsoft.com/office/powerpoint/2010/main" val="12665736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Formblätter</a:t>
            </a:r>
            <a:endParaRPr lang="de-DE" dirty="0"/>
          </a:p>
        </p:txBody>
      </p:sp>
      <p:sp>
        <p:nvSpPr>
          <p:cNvPr id="3" name="Inhaltsplatzhalter 2"/>
          <p:cNvSpPr>
            <a:spLocks noGrp="1"/>
          </p:cNvSpPr>
          <p:nvPr>
            <p:ph idx="1"/>
          </p:nvPr>
        </p:nvSpPr>
        <p:spPr>
          <a:noFill/>
        </p:spPr>
        <p:txBody>
          <a:bodyPr>
            <a:normAutofit/>
          </a:bodyPr>
          <a:lstStyle/>
          <a:p>
            <a:r>
              <a:rPr lang="de-DE" sz="1800" dirty="0" smtClean="0"/>
              <a:t>Alle Formblätter zur Durchführung der ZP10 (Anlagen 1 – 6 der Rundverfügung) stehen hier zum Download bereit:</a:t>
            </a:r>
          </a:p>
          <a:p>
            <a:pPr marL="355600" indent="0">
              <a:buNone/>
            </a:pPr>
            <a:r>
              <a:rPr lang="de-DE" sz="1500" dirty="0" smtClean="0">
                <a:hlinkClick r:id="rId2"/>
              </a:rPr>
              <a:t>www.standardsicherung.schulministerium.nrw.de/cms/zentrale-pruefungen-10/rechtsgrundlagen</a:t>
            </a:r>
            <a:endParaRPr lang="de-DE" sz="1500" dirty="0" smtClean="0"/>
          </a:p>
          <a:p>
            <a:pPr>
              <a:spcBef>
                <a:spcPts val="1200"/>
              </a:spcBef>
            </a:pPr>
            <a:r>
              <a:rPr lang="de-DE" sz="1800" dirty="0" smtClean="0"/>
              <a:t>Ausgenommen ist aus Gründen der Verfahrenssicherheit die </a:t>
            </a:r>
            <a:r>
              <a:rPr lang="de-DE" sz="1800" i="1" dirty="0" smtClean="0"/>
              <a:t>Terminübersicht (</a:t>
            </a:r>
            <a:r>
              <a:rPr lang="de-DE" sz="1800" dirty="0" smtClean="0"/>
              <a:t>Anlage 7).</a:t>
            </a:r>
          </a:p>
          <a:p>
            <a:pPr>
              <a:spcBef>
                <a:spcPts val="1200"/>
              </a:spcBef>
            </a:pPr>
            <a:r>
              <a:rPr lang="de-DE" sz="1800" dirty="0" smtClean="0"/>
              <a:t>Alle </a:t>
            </a:r>
            <a:r>
              <a:rPr lang="de-DE" sz="1800" dirty="0"/>
              <a:t>Prüfungsunterlagen sind mit den Formblättern zu den Akten zu nehmen und auf Anfrage der Schulaufsicht vorzulegen.</a:t>
            </a:r>
          </a:p>
          <a:p>
            <a:pPr>
              <a:spcBef>
                <a:spcPts val="1200"/>
              </a:spcBef>
            </a:pPr>
            <a:endParaRPr lang="de-DE" sz="1800" dirty="0"/>
          </a:p>
          <a:p>
            <a:pPr>
              <a:spcBef>
                <a:spcPts val="1200"/>
              </a:spcBef>
            </a:pPr>
            <a:endParaRPr lang="de-DE" sz="1800" dirty="0"/>
          </a:p>
          <a:p>
            <a:pPr marL="0" indent="0">
              <a:buNone/>
            </a:pPr>
            <a:endParaRPr lang="de-DE"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30</a:t>
            </a:fld>
            <a:endParaRPr lang="de-DE"/>
          </a:p>
        </p:txBody>
      </p:sp>
    </p:spTree>
    <p:extLst>
      <p:ext uri="{BB962C8B-B14F-4D97-AF65-F5344CB8AC3E}">
        <p14:creationId xmlns:p14="http://schemas.microsoft.com/office/powerpoint/2010/main" val="23073937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Fragen – Hilfestellung</a:t>
            </a:r>
            <a:endParaRPr lang="de-DE" b="1" dirty="0"/>
          </a:p>
        </p:txBody>
      </p:sp>
      <p:sp>
        <p:nvSpPr>
          <p:cNvPr id="3" name="Inhaltsplatzhalter 2"/>
          <p:cNvSpPr>
            <a:spLocks noGrp="1"/>
          </p:cNvSpPr>
          <p:nvPr>
            <p:ph idx="1"/>
          </p:nvPr>
        </p:nvSpPr>
        <p:spPr>
          <a:xfrm>
            <a:off x="457200" y="1600200"/>
            <a:ext cx="8363272" cy="4525963"/>
          </a:xfrm>
        </p:spPr>
        <p:txBody>
          <a:bodyPr/>
          <a:lstStyle/>
          <a:p>
            <a:r>
              <a:rPr lang="de-DE" sz="2800" dirty="0" smtClean="0"/>
              <a:t>FAQs:  </a:t>
            </a:r>
          </a:p>
          <a:p>
            <a:pPr marL="355600" indent="0" algn="ctr">
              <a:buNone/>
            </a:pPr>
            <a:r>
              <a:rPr lang="de-DE" sz="1450" dirty="0" smtClean="0">
                <a:hlinkClick r:id="rId2"/>
              </a:rPr>
              <a:t>www.standardsicherung.schulministerium.nrw.de/cms/zentrale-pruefungen-10/fragen-und-antworten</a:t>
            </a:r>
            <a:endParaRPr lang="de-DE" sz="1450" dirty="0" smtClean="0"/>
          </a:p>
          <a:p>
            <a:pPr marL="0" indent="0" algn="ctr">
              <a:buNone/>
            </a:pPr>
            <a:endParaRPr lang="de-DE" sz="1800" dirty="0" smtClean="0"/>
          </a:p>
          <a:p>
            <a:r>
              <a:rPr lang="de-DE" sz="2800" dirty="0" smtClean="0"/>
              <a:t>Mail-Anfragen an:</a:t>
            </a:r>
          </a:p>
          <a:p>
            <a:pPr marL="0" indent="0" algn="ctr">
              <a:buNone/>
            </a:pPr>
            <a:r>
              <a:rPr lang="de-DE" sz="1600" dirty="0" smtClean="0">
                <a:hlinkClick r:id="rId3"/>
              </a:rPr>
              <a:t>pruefungen10@qua-lis.nrw.de</a:t>
            </a:r>
            <a:endParaRPr lang="de-DE" sz="1600" dirty="0" smtClean="0"/>
          </a:p>
          <a:p>
            <a:pPr marL="0" indent="0">
              <a:buNone/>
            </a:pPr>
            <a:endParaRPr lang="de-DE" sz="2800" dirty="0" smtClean="0"/>
          </a:p>
          <a:p>
            <a:r>
              <a:rPr lang="de-DE" sz="2800" dirty="0" smtClean="0"/>
              <a:t>Hotline an </a:t>
            </a:r>
            <a:r>
              <a:rPr lang="de-DE" sz="2800" dirty="0"/>
              <a:t>Download- und </a:t>
            </a:r>
            <a:r>
              <a:rPr lang="de-DE" sz="2800" dirty="0" smtClean="0"/>
              <a:t>Prüfungstagen:</a:t>
            </a:r>
          </a:p>
          <a:p>
            <a:pPr marL="0" indent="0" defTabSz="354013">
              <a:buNone/>
            </a:pPr>
            <a:r>
              <a:rPr lang="de-DE" sz="2800" dirty="0" smtClean="0"/>
              <a:t>	8 </a:t>
            </a:r>
            <a:r>
              <a:rPr lang="de-DE" sz="2800" dirty="0"/>
              <a:t>bis 17 Uhr </a:t>
            </a:r>
            <a:r>
              <a:rPr lang="de-DE" sz="2800" dirty="0" smtClean="0"/>
              <a:t>– </a:t>
            </a:r>
            <a:r>
              <a:rPr lang="de-DE" sz="2800" dirty="0" smtClean="0">
                <a:sym typeface="Wingdings"/>
              </a:rPr>
              <a:t>  … </a:t>
            </a:r>
            <a:r>
              <a:rPr lang="de-DE" sz="1400" dirty="0" smtClean="0">
                <a:sym typeface="Wingdings"/>
              </a:rPr>
              <a:t>(die Telefonnummer wird im Netz nicht veröffentlicht)</a:t>
            </a:r>
          </a:p>
          <a:p>
            <a:pPr marL="0" indent="0">
              <a:buNone/>
              <a:tabLst>
                <a:tab pos="361950" algn="l"/>
              </a:tabLst>
            </a:pPr>
            <a:r>
              <a:rPr lang="de-DE" sz="2000" dirty="0" smtClean="0">
                <a:sym typeface="Wingdings"/>
              </a:rPr>
              <a:t>	</a:t>
            </a:r>
            <a:r>
              <a:rPr lang="de-DE" sz="2000" dirty="0" smtClean="0"/>
              <a:t>Unklarheiten </a:t>
            </a:r>
            <a:r>
              <a:rPr lang="de-DE" sz="2000" dirty="0"/>
              <a:t>und wahrgenommene Probleme </a:t>
            </a:r>
            <a:r>
              <a:rPr lang="de-DE" sz="2000" dirty="0" smtClean="0"/>
              <a:t>sind unverzüglich </a:t>
            </a:r>
            <a:r>
              <a:rPr lang="de-DE" sz="2000" dirty="0"/>
              <a:t>an </a:t>
            </a:r>
            <a:r>
              <a:rPr lang="de-DE" sz="2000" dirty="0" smtClean="0"/>
              <a:t>		diese </a:t>
            </a:r>
            <a:r>
              <a:rPr lang="de-DE" sz="2000" dirty="0"/>
              <a:t>Hotline zu übermitteln.</a:t>
            </a:r>
            <a:endParaRPr lang="de-DE" sz="2000" dirty="0" smtClean="0">
              <a:solidFill>
                <a:srgbClr val="FF0000"/>
              </a:solidFill>
            </a:endParaRPr>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31</a:t>
            </a:fld>
            <a:endParaRPr lang="de-DE"/>
          </a:p>
        </p:txBody>
      </p:sp>
    </p:spTree>
    <p:extLst>
      <p:ext uri="{BB962C8B-B14F-4D97-AF65-F5344CB8AC3E}">
        <p14:creationId xmlns:p14="http://schemas.microsoft.com/office/powerpoint/2010/main" val="34160063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95536" y="1988667"/>
            <a:ext cx="8229600" cy="1728192"/>
          </a:xfrm>
        </p:spPr>
        <p:txBody>
          <a:bodyPr>
            <a:normAutofit fontScale="90000"/>
          </a:bodyPr>
          <a:lstStyle/>
          <a:p>
            <a:r>
              <a:rPr lang="de-DE" b="1" dirty="0" smtClean="0"/>
              <a:t>Sonderregelungen</a:t>
            </a:r>
            <a:br>
              <a:rPr lang="de-DE" b="1" dirty="0" smtClean="0"/>
            </a:br>
            <a:r>
              <a:rPr lang="de-DE" b="1" dirty="0" smtClean="0"/>
              <a:t/>
            </a:r>
            <a:br>
              <a:rPr lang="de-DE" b="1" dirty="0" smtClean="0"/>
            </a:br>
            <a:r>
              <a:rPr lang="de-DE" dirty="0" smtClean="0"/>
              <a:t>- nur bei Bedarf einsetzen -</a:t>
            </a:r>
            <a:endParaRPr lang="de-DE" dirty="0"/>
          </a:p>
        </p:txBody>
      </p:sp>
      <p:sp>
        <p:nvSpPr>
          <p:cNvPr id="3" name="Fußzeilenplatzhalter 2"/>
          <p:cNvSpPr>
            <a:spLocks noGrp="1"/>
          </p:cNvSpPr>
          <p:nvPr>
            <p:ph type="ftr" sz="quarter" idx="11"/>
          </p:nvPr>
        </p:nvSpPr>
        <p:spPr/>
        <p:txBody>
          <a:bodyPr/>
          <a:lstStyle/>
          <a:p>
            <a:r>
              <a:rPr lang="de-DE" smtClean="0"/>
              <a:t>Durchführung Zentrale Prüfungen 10 - 2018</a:t>
            </a:r>
            <a:endParaRPr lang="de-DE"/>
          </a:p>
        </p:txBody>
      </p:sp>
      <p:sp>
        <p:nvSpPr>
          <p:cNvPr id="4" name="Foliennummernplatzhalter 3"/>
          <p:cNvSpPr>
            <a:spLocks noGrp="1"/>
          </p:cNvSpPr>
          <p:nvPr>
            <p:ph type="sldNum" sz="quarter" idx="12"/>
          </p:nvPr>
        </p:nvSpPr>
        <p:spPr/>
        <p:txBody>
          <a:bodyPr/>
          <a:lstStyle/>
          <a:p>
            <a:fld id="{8E9C587C-AD05-4734-A67E-492A73E482D8}" type="slidenum">
              <a:rPr lang="de-DE" smtClean="0"/>
              <a:t>32</a:t>
            </a:fld>
            <a:endParaRPr lang="de-DE"/>
          </a:p>
        </p:txBody>
      </p:sp>
    </p:spTree>
    <p:extLst>
      <p:ext uri="{BB962C8B-B14F-4D97-AF65-F5344CB8AC3E}">
        <p14:creationId xmlns:p14="http://schemas.microsoft.com/office/powerpoint/2010/main" val="33067676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2400" b="1" dirty="0"/>
              <a:t>Besondere Regelungen </a:t>
            </a:r>
            <a:r>
              <a:rPr lang="de-DE" sz="2400" b="1"/>
              <a:t>für </a:t>
            </a:r>
            <a:r>
              <a:rPr lang="de-DE" sz="2400" b="1" smtClean="0"/>
              <a:t>neu zugewanderte Schülerinnen </a:t>
            </a:r>
            <a:r>
              <a:rPr lang="de-DE" sz="2400" b="1" dirty="0"/>
              <a:t>und </a:t>
            </a:r>
            <a:r>
              <a:rPr lang="de-DE" sz="2400" b="1"/>
              <a:t>Schüler </a:t>
            </a:r>
            <a:endParaRPr lang="de-DE" sz="2400" dirty="0"/>
          </a:p>
        </p:txBody>
      </p:sp>
      <p:sp>
        <p:nvSpPr>
          <p:cNvPr id="3" name="Inhaltsplatzhalter 2"/>
          <p:cNvSpPr>
            <a:spLocks noGrp="1"/>
          </p:cNvSpPr>
          <p:nvPr>
            <p:ph idx="1"/>
          </p:nvPr>
        </p:nvSpPr>
        <p:spPr>
          <a:xfrm>
            <a:off x="395536" y="1556792"/>
            <a:ext cx="8229600" cy="4525963"/>
          </a:xfrm>
        </p:spPr>
        <p:txBody>
          <a:bodyPr>
            <a:normAutofit fontScale="62500" lnSpcReduction="20000"/>
          </a:bodyPr>
          <a:lstStyle/>
          <a:p>
            <a:pPr marL="0" indent="0">
              <a:spcBef>
                <a:spcPts val="1200"/>
              </a:spcBef>
              <a:buNone/>
            </a:pPr>
            <a:r>
              <a:rPr lang="de-DE" b="1" dirty="0" smtClean="0"/>
              <a:t>Englisch</a:t>
            </a:r>
            <a:endParaRPr lang="de-DE" dirty="0"/>
          </a:p>
          <a:p>
            <a:pPr marL="0" indent="0" defTabSz="449263">
              <a:buNone/>
              <a:tabLst>
                <a:tab pos="361950" algn="l"/>
              </a:tabLst>
            </a:pPr>
            <a:r>
              <a:rPr lang="de-DE" dirty="0" smtClean="0"/>
              <a:t>Die </a:t>
            </a:r>
            <a:r>
              <a:rPr lang="de-DE" dirty="0"/>
              <a:t>Regelungen des § 5 Abs. 3 und 4 APO-S I sowie der Erlass </a:t>
            </a:r>
            <a:r>
              <a:rPr lang="de-DE" dirty="0" smtClean="0"/>
              <a:t>Sprachprüfung (Feststellungsprüfung) anstelle von Pflichtfremdsprachen oder Wahlpflichtfremdsprachen (BASS </a:t>
            </a:r>
            <a:r>
              <a:rPr lang="de-DE" dirty="0"/>
              <a:t>13 - 61 Nr. 1) bleiben unberührt</a:t>
            </a:r>
            <a:r>
              <a:rPr lang="de-DE" dirty="0" smtClean="0"/>
              <a:t>. </a:t>
            </a:r>
          </a:p>
          <a:p>
            <a:pPr marL="0" indent="0" defTabSz="449263">
              <a:spcBef>
                <a:spcPts val="1200"/>
              </a:spcBef>
              <a:buNone/>
              <a:tabLst>
                <a:tab pos="361950" algn="l"/>
              </a:tabLst>
            </a:pPr>
            <a:r>
              <a:rPr lang="de-DE" b="1" dirty="0" smtClean="0"/>
              <a:t>Hilfsmittel </a:t>
            </a:r>
            <a:r>
              <a:rPr lang="de-DE" b="1" dirty="0"/>
              <a:t>für Deutsch und </a:t>
            </a:r>
            <a:r>
              <a:rPr lang="de-DE" b="1" dirty="0" smtClean="0"/>
              <a:t>Mathematik</a:t>
            </a:r>
          </a:p>
          <a:p>
            <a:pPr marL="0" indent="0">
              <a:buNone/>
              <a:tabLst>
                <a:tab pos="361950" algn="l"/>
              </a:tabLst>
            </a:pPr>
            <a:r>
              <a:rPr lang="de-DE" dirty="0" smtClean="0"/>
              <a:t>Für neu zugewanderte Schülerinnen </a:t>
            </a:r>
            <a:r>
              <a:rPr lang="de-DE" dirty="0"/>
              <a:t>und </a:t>
            </a:r>
            <a:r>
              <a:rPr lang="de-DE" dirty="0" smtClean="0"/>
              <a:t>Schüler, </a:t>
            </a:r>
            <a:r>
              <a:rPr lang="de-DE" dirty="0"/>
              <a:t>die </a:t>
            </a:r>
            <a:r>
              <a:rPr lang="de-DE" dirty="0" smtClean="0"/>
              <a:t>mit Beginn </a:t>
            </a:r>
            <a:r>
              <a:rPr lang="de-DE" dirty="0"/>
              <a:t>der Klasse 9 oder später nach NRW gekommen sind, </a:t>
            </a:r>
            <a:r>
              <a:rPr lang="de-DE" dirty="0" smtClean="0"/>
              <a:t>kann </a:t>
            </a:r>
            <a:r>
              <a:rPr lang="de-DE" dirty="0"/>
              <a:t>die </a:t>
            </a:r>
            <a:r>
              <a:rPr lang="de-DE" dirty="0" smtClean="0"/>
              <a:t>Schulleitung </a:t>
            </a:r>
            <a:r>
              <a:rPr lang="de-DE" dirty="0"/>
              <a:t>die Benutzung eines zweisprachigen Wörterbuches in ihrer Herkunftssprache oder ein </a:t>
            </a:r>
            <a:r>
              <a:rPr lang="de-DE" dirty="0" smtClean="0"/>
              <a:t>deutschsprachiges </a:t>
            </a:r>
            <a:r>
              <a:rPr lang="de-DE" dirty="0"/>
              <a:t>Wörterbuch mit geeigneten Erklärungen oder Abbildungen </a:t>
            </a:r>
            <a:r>
              <a:rPr lang="de-DE" dirty="0" smtClean="0"/>
              <a:t>zulassen – Bedingung: sie müssen im </a:t>
            </a:r>
            <a:r>
              <a:rPr lang="de-DE" dirty="0"/>
              <a:t>Unterricht regelmäßig verwendet </a:t>
            </a:r>
            <a:r>
              <a:rPr lang="de-DE" dirty="0" smtClean="0"/>
              <a:t>worden sein.</a:t>
            </a:r>
            <a:endParaRPr lang="de-DE" dirty="0"/>
          </a:p>
          <a:p>
            <a:pPr marL="0" indent="0">
              <a:spcBef>
                <a:spcPts val="1800"/>
              </a:spcBef>
              <a:buNone/>
              <a:tabLst>
                <a:tab pos="361950" algn="l"/>
              </a:tabLst>
            </a:pPr>
            <a:r>
              <a:rPr lang="de-DE" b="1" dirty="0" smtClean="0"/>
              <a:t>Sollten </a:t>
            </a:r>
            <a:r>
              <a:rPr lang="de-DE" b="1" dirty="0"/>
              <a:t>im Einzelfall darüber hinaus besondere Regelungen notwendig sein, so ist die Entscheidung darüber im Einvernehmen mit der oberen Schulaufsicht zu treffen.</a:t>
            </a:r>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33</a:t>
            </a:fld>
            <a:endParaRPr lang="de-DE"/>
          </a:p>
        </p:txBody>
      </p:sp>
    </p:spTree>
    <p:extLst>
      <p:ext uri="{BB962C8B-B14F-4D97-AF65-F5344CB8AC3E}">
        <p14:creationId xmlns:p14="http://schemas.microsoft.com/office/powerpoint/2010/main" val="39654408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620688"/>
            <a:ext cx="8208912" cy="1431032"/>
          </a:xfrm>
        </p:spPr>
        <p:txBody>
          <a:bodyPr>
            <a:normAutofit fontScale="90000"/>
          </a:bodyPr>
          <a:lstStyle/>
          <a:p>
            <a:r>
              <a:rPr lang="de-DE" sz="2700" b="1" dirty="0" smtClean="0"/>
              <a:t>Das MSB </a:t>
            </a:r>
            <a:r>
              <a:rPr lang="de-DE" sz="2700" b="1" dirty="0"/>
              <a:t>stellt den Schulleitungen eine Orientierungshilfe zur Gewährung von Nachteilsausgleichen zur Verfügung</a:t>
            </a:r>
            <a:r>
              <a:rPr lang="de-DE" sz="2700" b="1" dirty="0" smtClean="0"/>
              <a:t>:</a:t>
            </a:r>
            <a:r>
              <a:rPr lang="de-DE" sz="2400" dirty="0"/>
              <a:t/>
            </a:r>
            <a:br>
              <a:rPr lang="de-DE" sz="2400" dirty="0"/>
            </a:br>
            <a:endParaRPr lang="de-DE" sz="2700" dirty="0"/>
          </a:p>
        </p:txBody>
      </p:sp>
      <p:sp>
        <p:nvSpPr>
          <p:cNvPr id="3" name="Inhaltsplatzhalter 2"/>
          <p:cNvSpPr>
            <a:spLocks noGrp="1"/>
          </p:cNvSpPr>
          <p:nvPr>
            <p:ph idx="1"/>
          </p:nvPr>
        </p:nvSpPr>
        <p:spPr>
          <a:xfrm>
            <a:off x="467544" y="2132856"/>
            <a:ext cx="8280920" cy="3096344"/>
          </a:xfrm>
        </p:spPr>
        <p:txBody>
          <a:bodyPr>
            <a:normAutofit fontScale="92500"/>
          </a:bodyPr>
          <a:lstStyle/>
          <a:p>
            <a:r>
              <a:rPr lang="de-DE" sz="1800" dirty="0" smtClean="0">
                <a:hlinkClick r:id="rId2"/>
              </a:rPr>
              <a:t>www.schulministerium.nrw.de/docs/bp/Lehrer/Service/Ratgeber/Nachteilsausgleiche</a:t>
            </a:r>
            <a:endParaRPr lang="de-DE" sz="1800" dirty="0"/>
          </a:p>
          <a:p>
            <a:r>
              <a:rPr lang="de-DE" sz="1900" dirty="0" smtClean="0"/>
              <a:t>Die </a:t>
            </a:r>
            <a:r>
              <a:rPr lang="de-DE" sz="1900" dirty="0"/>
              <a:t>Nutzung der vom Ministerium bereitgestellten modifizierten Prüfungsarbeiten muss im Meldeportal der QUA-LiS bis zum 09. Januar 2018 angemeldet werden unter </a:t>
            </a:r>
            <a:r>
              <a:rPr lang="de-DE" sz="1900" i="1" dirty="0">
                <a:hlinkClick r:id="rId3"/>
              </a:rPr>
              <a:t>www.anmeldung.standardsicherung.de</a:t>
            </a:r>
            <a:r>
              <a:rPr lang="de-DE" sz="1900" i="1" dirty="0"/>
              <a:t> .</a:t>
            </a:r>
          </a:p>
          <a:p>
            <a:r>
              <a:rPr lang="de-DE" sz="2000" dirty="0" smtClean="0"/>
              <a:t>Alle </a:t>
            </a:r>
            <a:r>
              <a:rPr lang="de-DE" sz="2000" dirty="0"/>
              <a:t>Schulen </a:t>
            </a:r>
            <a:r>
              <a:rPr lang="de-DE" sz="2000" dirty="0" smtClean="0"/>
              <a:t>wurden darüber in einer Schulmail im Oktober informiert.</a:t>
            </a:r>
          </a:p>
          <a:p>
            <a:r>
              <a:rPr lang="de-DE" sz="2000" b="1" dirty="0"/>
              <a:t>Sollten an den Prüfungstagen des Haupttermins (Deutsch, Englisch, Mathematik) Prüflinge mit den Förderschwerpunkten in den Bereichen Sehen oder Autismus-Spektrum-Störungen erkrankt sein, für die Sie modifizierte Prüfungsunterlagen beantragt haben, melden Sie dies bitte noch am Prüfungstag per E-Mail an </a:t>
            </a:r>
            <a:r>
              <a:rPr lang="de-DE" sz="2000" b="1" i="1" dirty="0">
                <a:hlinkClick r:id="rId4"/>
              </a:rPr>
              <a:t>pruefungen10@qua-lis.nrw.de</a:t>
            </a:r>
            <a:r>
              <a:rPr lang="de-DE" sz="2000" b="1" i="1" dirty="0"/>
              <a:t> .</a:t>
            </a:r>
          </a:p>
          <a:p>
            <a:endParaRPr lang="de-DE" sz="2000"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34</a:t>
            </a:fld>
            <a:endParaRPr lang="de-DE"/>
          </a:p>
        </p:txBody>
      </p:sp>
    </p:spTree>
    <p:extLst>
      <p:ext uri="{BB962C8B-B14F-4D97-AF65-F5344CB8AC3E}">
        <p14:creationId xmlns:p14="http://schemas.microsoft.com/office/powerpoint/2010/main" val="1670697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95536" y="2204864"/>
            <a:ext cx="8229600" cy="1143000"/>
          </a:xfrm>
        </p:spPr>
        <p:txBody>
          <a:bodyPr>
            <a:normAutofit fontScale="90000"/>
          </a:bodyPr>
          <a:lstStyle/>
          <a:p>
            <a:r>
              <a:rPr lang="de-DE" b="1" dirty="0" smtClean="0"/>
              <a:t>1  Hinweise zur Durchführung der Prüfungen</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10 - 2018</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4</a:t>
            </a:fld>
            <a:endParaRPr lang="de-DE"/>
          </a:p>
        </p:txBody>
      </p:sp>
    </p:spTree>
    <p:extLst>
      <p:ext uri="{BB962C8B-B14F-4D97-AF65-F5344CB8AC3E}">
        <p14:creationId xmlns:p14="http://schemas.microsoft.com/office/powerpoint/2010/main" val="88211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143000"/>
          </a:xfrm>
        </p:spPr>
        <p:txBody>
          <a:bodyPr>
            <a:normAutofit fontScale="90000"/>
          </a:bodyPr>
          <a:lstStyle/>
          <a:p>
            <a:r>
              <a:rPr lang="de-DE" b="1" dirty="0"/>
              <a:t>Schriftliche Prüfungen</a:t>
            </a:r>
            <a:br>
              <a:rPr lang="de-DE" b="1" dirty="0"/>
            </a:br>
            <a:r>
              <a:rPr lang="de-DE" b="1" dirty="0" smtClean="0"/>
              <a:t>Termine</a:t>
            </a:r>
            <a:endParaRPr lang="de-DE" dirty="0"/>
          </a:p>
        </p:txBody>
      </p:sp>
      <p:sp>
        <p:nvSpPr>
          <p:cNvPr id="3" name="Inhaltsplatzhalter 2"/>
          <p:cNvSpPr>
            <a:spLocks noGrp="1"/>
          </p:cNvSpPr>
          <p:nvPr>
            <p:ph idx="1"/>
          </p:nvPr>
        </p:nvSpPr>
        <p:spPr>
          <a:xfrm>
            <a:off x="466276" y="1556792"/>
            <a:ext cx="8229600" cy="4525963"/>
          </a:xfrm>
        </p:spPr>
        <p:txBody>
          <a:bodyPr/>
          <a:lstStyle/>
          <a:p>
            <a:pPr marL="0" indent="0" defTabSz="541338">
              <a:buNone/>
            </a:pPr>
            <a:r>
              <a:rPr lang="de-DE" b="1" dirty="0" smtClean="0"/>
              <a:t>	</a:t>
            </a: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3355486388"/>
              </p:ext>
            </p:extLst>
          </p:nvPr>
        </p:nvGraphicFramePr>
        <p:xfrm>
          <a:off x="1475656" y="1988840"/>
          <a:ext cx="6552729" cy="2059424"/>
        </p:xfrm>
        <a:graphic>
          <a:graphicData uri="http://schemas.openxmlformats.org/drawingml/2006/table">
            <a:tbl>
              <a:tblPr firstRow="1" bandRow="1">
                <a:tableStyleId>{5C22544A-7EE6-4342-B048-85BDC9FD1C3A}</a:tableStyleId>
              </a:tblPr>
              <a:tblGrid>
                <a:gridCol w="1512169"/>
                <a:gridCol w="2599837"/>
                <a:gridCol w="2440723"/>
              </a:tblGrid>
              <a:tr h="514856">
                <a:tc>
                  <a:txBody>
                    <a:bodyPr/>
                    <a:lstStyle/>
                    <a:p>
                      <a:pPr algn="ctr"/>
                      <a:r>
                        <a:rPr lang="de-DE" b="1" dirty="0" smtClean="0"/>
                        <a:t>2018</a:t>
                      </a:r>
                      <a:endParaRPr lang="de-DE" b="1" dirty="0"/>
                    </a:p>
                  </a:txBody>
                  <a:tcPr anchor="ctr">
                    <a:solidFill>
                      <a:schemeClr val="accent3">
                        <a:lumMod val="75000"/>
                      </a:schemeClr>
                    </a:solidFill>
                  </a:tcPr>
                </a:tc>
                <a:tc>
                  <a:txBody>
                    <a:bodyPr/>
                    <a:lstStyle/>
                    <a:p>
                      <a:pPr algn="ctr"/>
                      <a:r>
                        <a:rPr lang="de-DE" dirty="0" smtClean="0"/>
                        <a:t>Haupttermin</a:t>
                      </a:r>
                      <a:endParaRPr lang="de-DE" dirty="0"/>
                    </a:p>
                  </a:txBody>
                  <a:tcPr anchor="ctr">
                    <a:solidFill>
                      <a:schemeClr val="accent3">
                        <a:lumMod val="75000"/>
                      </a:schemeClr>
                    </a:solidFill>
                  </a:tcPr>
                </a:tc>
                <a:tc>
                  <a:txBody>
                    <a:bodyPr/>
                    <a:lstStyle/>
                    <a:p>
                      <a:pPr algn="ctr"/>
                      <a:r>
                        <a:rPr lang="de-DE" dirty="0" smtClean="0"/>
                        <a:t>Nachschreibtermin</a:t>
                      </a:r>
                      <a:endParaRPr lang="de-DE" dirty="0"/>
                    </a:p>
                  </a:txBody>
                  <a:tcPr anchor="ctr">
                    <a:solidFill>
                      <a:schemeClr val="accent3">
                        <a:lumMod val="75000"/>
                      </a:schemeClr>
                    </a:solidFill>
                  </a:tcPr>
                </a:tc>
              </a:tr>
              <a:tr h="514856">
                <a:tc>
                  <a:txBody>
                    <a:bodyPr/>
                    <a:lstStyle/>
                    <a:p>
                      <a:r>
                        <a:rPr lang="de-DE" dirty="0" smtClean="0"/>
                        <a:t>Deutsch</a:t>
                      </a:r>
                      <a:endParaRPr lang="de-DE" dirty="0"/>
                    </a:p>
                  </a:txBody>
                  <a:tcPr anchor="ctr">
                    <a:solidFill>
                      <a:schemeClr val="accent3">
                        <a:lumMod val="60000"/>
                        <a:lumOff val="40000"/>
                      </a:schemeClr>
                    </a:solidFill>
                  </a:tcPr>
                </a:tc>
                <a:tc>
                  <a:txBody>
                    <a:bodyPr/>
                    <a:lstStyle/>
                    <a:p>
                      <a:pPr algn="l">
                        <a:tabLst>
                          <a:tab pos="1254125" algn="l"/>
                        </a:tabLst>
                      </a:pPr>
                      <a:r>
                        <a:rPr lang="de-DE" strike="noStrike" dirty="0" smtClean="0"/>
                        <a:t>Dienstag	08. Mai</a:t>
                      </a:r>
                      <a:endParaRPr lang="de-DE" strike="noStrike" dirty="0"/>
                    </a:p>
                  </a:txBody>
                  <a:tcPr anchor="ctr">
                    <a:solidFill>
                      <a:schemeClr val="accent3">
                        <a:lumMod val="60000"/>
                        <a:lumOff val="40000"/>
                      </a:schemeClr>
                    </a:solidFill>
                  </a:tcPr>
                </a:tc>
                <a:tc>
                  <a:txBody>
                    <a:bodyPr/>
                    <a:lstStyle/>
                    <a:p>
                      <a:pPr>
                        <a:tabLst>
                          <a:tab pos="1254125" algn="l"/>
                        </a:tabLst>
                      </a:pPr>
                      <a:r>
                        <a:rPr lang="de-DE" strike="noStrike" dirty="0" smtClean="0"/>
                        <a:t>Dienstag	29. Mai</a:t>
                      </a:r>
                      <a:endParaRPr lang="de-DE" strike="noStrike" dirty="0"/>
                    </a:p>
                  </a:txBody>
                  <a:tcPr anchor="ctr">
                    <a:solidFill>
                      <a:schemeClr val="accent3">
                        <a:lumMod val="60000"/>
                        <a:lumOff val="40000"/>
                      </a:schemeClr>
                    </a:solidFill>
                  </a:tcPr>
                </a:tc>
              </a:tr>
              <a:tr h="514856">
                <a:tc>
                  <a:txBody>
                    <a:bodyPr/>
                    <a:lstStyle/>
                    <a:p>
                      <a:r>
                        <a:rPr lang="de-DE" dirty="0" smtClean="0"/>
                        <a:t>Englisch</a:t>
                      </a:r>
                      <a:endParaRPr lang="de-DE" dirty="0"/>
                    </a:p>
                  </a:txBody>
                  <a:tcPr anchor="ctr">
                    <a:solidFill>
                      <a:schemeClr val="accent3">
                        <a:lumMod val="40000"/>
                        <a:lumOff val="60000"/>
                      </a:schemeClr>
                    </a:solidFill>
                  </a:tcPr>
                </a:tc>
                <a:tc>
                  <a:txBody>
                    <a:bodyPr/>
                    <a:lstStyle/>
                    <a:p>
                      <a:pPr algn="l" defTabSz="252413">
                        <a:tabLst>
                          <a:tab pos="1254125" algn="l"/>
                        </a:tabLst>
                      </a:pPr>
                      <a:r>
                        <a:rPr lang="de-DE" strike="noStrike" dirty="0" smtClean="0"/>
                        <a:t>Dienstag	15. Mai</a:t>
                      </a:r>
                      <a:endParaRPr lang="de-DE" strike="noStrike" dirty="0"/>
                    </a:p>
                  </a:txBody>
                  <a:tcPr anchor="ctr">
                    <a:solidFill>
                      <a:schemeClr val="accent3">
                        <a:lumMod val="40000"/>
                        <a:lumOff val="60000"/>
                      </a:schemeClr>
                    </a:solidFill>
                  </a:tcPr>
                </a:tc>
                <a:tc>
                  <a:txBody>
                    <a:bodyPr/>
                    <a:lstStyle/>
                    <a:p>
                      <a:pPr>
                        <a:tabLst>
                          <a:tab pos="1254125" algn="l"/>
                        </a:tabLst>
                      </a:pPr>
                      <a:r>
                        <a:rPr lang="de-DE" strike="noStrike" dirty="0" smtClean="0"/>
                        <a:t>Dienstag	05.</a:t>
                      </a:r>
                      <a:r>
                        <a:rPr lang="de-DE" strike="noStrike" baseline="0" dirty="0" smtClean="0"/>
                        <a:t> Juni</a:t>
                      </a:r>
                      <a:endParaRPr lang="de-DE" strike="noStrike" dirty="0"/>
                    </a:p>
                  </a:txBody>
                  <a:tcPr anchor="ctr">
                    <a:solidFill>
                      <a:schemeClr val="accent3">
                        <a:lumMod val="40000"/>
                        <a:lumOff val="60000"/>
                      </a:schemeClr>
                    </a:solidFill>
                  </a:tcPr>
                </a:tc>
              </a:tr>
              <a:tr h="514856">
                <a:tc>
                  <a:txBody>
                    <a:bodyPr/>
                    <a:lstStyle/>
                    <a:p>
                      <a:r>
                        <a:rPr lang="de-DE" dirty="0" smtClean="0"/>
                        <a:t>Mathematik</a:t>
                      </a:r>
                      <a:endParaRPr lang="de-DE" dirty="0"/>
                    </a:p>
                  </a:txBody>
                  <a:tcPr anchor="ctr">
                    <a:solidFill>
                      <a:schemeClr val="accent3">
                        <a:lumMod val="60000"/>
                        <a:lumOff val="40000"/>
                      </a:schemeClr>
                    </a:solidFill>
                  </a:tcPr>
                </a:tc>
                <a:tc>
                  <a:txBody>
                    <a:bodyPr/>
                    <a:lstStyle/>
                    <a:p>
                      <a:pPr algn="l" defTabSz="252413">
                        <a:tabLst>
                          <a:tab pos="1254125" algn="l"/>
                        </a:tabLst>
                      </a:pPr>
                      <a:r>
                        <a:rPr lang="de-DE" strike="noStrike" dirty="0" smtClean="0"/>
                        <a:t>Dienstag	17. Mai </a:t>
                      </a:r>
                      <a:endParaRPr lang="de-DE" strike="noStrike" dirty="0"/>
                    </a:p>
                  </a:txBody>
                  <a:tcPr anchor="ctr">
                    <a:solidFill>
                      <a:schemeClr val="accent3">
                        <a:lumMod val="60000"/>
                        <a:lumOff val="40000"/>
                      </a:schemeClr>
                    </a:solidFill>
                  </a:tcPr>
                </a:tc>
                <a:tc>
                  <a:txBody>
                    <a:bodyPr/>
                    <a:lstStyle/>
                    <a:p>
                      <a:pPr defTabSz="1254125">
                        <a:tabLst/>
                      </a:pPr>
                      <a:r>
                        <a:rPr lang="de-DE" strike="noStrike" dirty="0" smtClean="0"/>
                        <a:t>Donnerstag	07. Juni</a:t>
                      </a:r>
                      <a:endParaRPr lang="de-DE" strike="noStrike" dirty="0"/>
                    </a:p>
                  </a:txBody>
                  <a:tcPr anchor="ctr">
                    <a:solidFill>
                      <a:schemeClr val="accent3">
                        <a:lumMod val="60000"/>
                        <a:lumOff val="40000"/>
                      </a:schemeClr>
                    </a:solidFill>
                  </a:tcPr>
                </a:tc>
              </a:tr>
            </a:tbl>
          </a:graphicData>
        </a:graphic>
      </p:graphicFrame>
      <p:sp>
        <p:nvSpPr>
          <p:cNvPr id="5" name="Rechteck 4"/>
          <p:cNvSpPr/>
          <p:nvPr/>
        </p:nvSpPr>
        <p:spPr>
          <a:xfrm>
            <a:off x="859938" y="4445408"/>
            <a:ext cx="4494500" cy="369332"/>
          </a:xfrm>
          <a:prstGeom prst="rect">
            <a:avLst/>
          </a:prstGeom>
        </p:spPr>
        <p:txBody>
          <a:bodyPr wrap="none">
            <a:spAutoFit/>
          </a:bodyPr>
          <a:lstStyle/>
          <a:p>
            <a:r>
              <a:rPr lang="de-DE" b="1" dirty="0" smtClean="0"/>
              <a:t>Alle Prüfungen </a:t>
            </a:r>
            <a:r>
              <a:rPr lang="de-DE" b="1" dirty="0"/>
              <a:t>beginnen jeweils um 9.00 </a:t>
            </a:r>
            <a:r>
              <a:rPr lang="de-DE" b="1" dirty="0" smtClean="0"/>
              <a:t>Uhr.</a:t>
            </a:r>
            <a:endParaRPr lang="de-DE" b="1" dirty="0"/>
          </a:p>
        </p:txBody>
      </p:sp>
      <p:sp>
        <p:nvSpPr>
          <p:cNvPr id="7" name="Rechteck 6"/>
          <p:cNvSpPr/>
          <p:nvPr/>
        </p:nvSpPr>
        <p:spPr>
          <a:xfrm>
            <a:off x="859938" y="4941168"/>
            <a:ext cx="7600494" cy="1528624"/>
          </a:xfrm>
          <a:prstGeom prst="rect">
            <a:avLst/>
          </a:prstGeom>
        </p:spPr>
        <p:txBody>
          <a:bodyPr wrap="square">
            <a:spAutoFit/>
          </a:bodyPr>
          <a:lstStyle/>
          <a:p>
            <a:pPr>
              <a:spcAft>
                <a:spcPts val="400"/>
              </a:spcAft>
            </a:pPr>
            <a:r>
              <a:rPr lang="de-DE" dirty="0"/>
              <a:t>Im Anschluss an die schriftlichen Prüfungen findet Unterricht nach Plan statt. </a:t>
            </a:r>
            <a:endParaRPr lang="de-DE" dirty="0" smtClean="0"/>
          </a:p>
          <a:p>
            <a:r>
              <a:rPr lang="de-DE" b="1" dirty="0" smtClean="0"/>
              <a:t>Es </a:t>
            </a:r>
            <a:r>
              <a:rPr lang="de-DE" b="1" dirty="0"/>
              <a:t>gibt </a:t>
            </a:r>
            <a:r>
              <a:rPr lang="de-DE" b="1" dirty="0" smtClean="0"/>
              <a:t>jeweils keinen </a:t>
            </a:r>
            <a:r>
              <a:rPr lang="de-DE" b="1" dirty="0"/>
              <a:t>weiteren Nachschreibtermin mit zentral gestellten Aufgaben</a:t>
            </a:r>
            <a:r>
              <a:rPr lang="de-DE" b="1" dirty="0" smtClean="0"/>
              <a:t>! </a:t>
            </a:r>
            <a:r>
              <a:rPr lang="de-DE" dirty="0" smtClean="0"/>
              <a:t>Prüflinge</a:t>
            </a:r>
            <a:r>
              <a:rPr lang="de-DE" dirty="0"/>
              <a:t>, die an den gesetzten Prüfungsterminen nicht teilnehmen können, </a:t>
            </a:r>
            <a:r>
              <a:rPr lang="de-DE" dirty="0" smtClean="0"/>
              <a:t>meldet die Schule der </a:t>
            </a:r>
            <a:r>
              <a:rPr lang="de-DE" dirty="0"/>
              <a:t>oberen </a:t>
            </a:r>
            <a:r>
              <a:rPr lang="de-DE" dirty="0" smtClean="0"/>
              <a:t>Schulaufsicht. Diese trifft eine Einzelfallregelung.</a:t>
            </a:r>
            <a:endParaRPr lang="de-DE" dirty="0"/>
          </a:p>
        </p:txBody>
      </p:sp>
      <p:sp>
        <p:nvSpPr>
          <p:cNvPr id="6" name="Fußzeilenplatzhalter 5"/>
          <p:cNvSpPr>
            <a:spLocks noGrp="1"/>
          </p:cNvSpPr>
          <p:nvPr>
            <p:ph type="ftr" sz="quarter" idx="11"/>
          </p:nvPr>
        </p:nvSpPr>
        <p:spPr/>
        <p:txBody>
          <a:bodyPr/>
          <a:lstStyle/>
          <a:p>
            <a:r>
              <a:rPr lang="de-DE" smtClean="0"/>
              <a:t>Durchführung Zentrale Prüfungen 10 - 2018</a:t>
            </a:r>
            <a:endParaRPr lang="de-DE" dirty="0"/>
          </a:p>
        </p:txBody>
      </p:sp>
      <p:sp>
        <p:nvSpPr>
          <p:cNvPr id="8" name="Foliennummernplatzhalter 7"/>
          <p:cNvSpPr>
            <a:spLocks noGrp="1"/>
          </p:cNvSpPr>
          <p:nvPr>
            <p:ph type="sldNum" sz="quarter" idx="12"/>
          </p:nvPr>
        </p:nvSpPr>
        <p:spPr/>
        <p:txBody>
          <a:bodyPr/>
          <a:lstStyle/>
          <a:p>
            <a:fld id="{8E9C587C-AD05-4734-A67E-492A73E482D8}" type="slidenum">
              <a:rPr lang="de-DE" smtClean="0"/>
              <a:t>5</a:t>
            </a:fld>
            <a:endParaRPr lang="de-DE"/>
          </a:p>
        </p:txBody>
      </p:sp>
    </p:spTree>
    <p:extLst>
      <p:ext uri="{BB962C8B-B14F-4D97-AF65-F5344CB8AC3E}">
        <p14:creationId xmlns:p14="http://schemas.microsoft.com/office/powerpoint/2010/main" val="1809278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txBody>
          <a:bodyPr>
            <a:normAutofit fontScale="90000"/>
          </a:bodyPr>
          <a:lstStyle/>
          <a:p>
            <a:r>
              <a:rPr lang="de-DE" b="1" dirty="0" smtClean="0"/>
              <a:t>Bearbeitungsdauer HSA</a:t>
            </a:r>
            <a:br>
              <a:rPr lang="de-DE" b="1" dirty="0" smtClean="0"/>
            </a:br>
            <a:r>
              <a:rPr lang="de-DE" sz="3100" b="1" dirty="0" smtClean="0"/>
              <a:t>Hauptschulabschluss nach Klasse 10</a:t>
            </a:r>
            <a:endParaRPr lang="de-DE" sz="3100" dirty="0"/>
          </a:p>
        </p:txBody>
      </p:sp>
      <p:sp>
        <p:nvSpPr>
          <p:cNvPr id="3" name="Inhaltsplatzhalter 2"/>
          <p:cNvSpPr>
            <a:spLocks noGrp="1"/>
          </p:cNvSpPr>
          <p:nvPr>
            <p:ph idx="1"/>
          </p:nvPr>
        </p:nvSpPr>
        <p:spPr/>
        <p:txBody>
          <a:bodyPr>
            <a:normAutofit lnSpcReduction="10000"/>
          </a:bodyPr>
          <a:lstStyle/>
          <a:p>
            <a:pPr marL="0" indent="0">
              <a:buNone/>
            </a:pPr>
            <a:endParaRPr lang="de-DE" dirty="0" smtClean="0"/>
          </a:p>
          <a:p>
            <a:pPr marL="0" indent="0">
              <a:buNone/>
            </a:pPr>
            <a:endParaRPr lang="de-DE" dirty="0"/>
          </a:p>
          <a:p>
            <a:pPr marL="0" indent="0">
              <a:buNone/>
            </a:pPr>
            <a:endParaRPr lang="de-DE" dirty="0"/>
          </a:p>
          <a:p>
            <a:pPr marL="0" indent="0">
              <a:buNone/>
            </a:pPr>
            <a:endParaRPr lang="de-DE" dirty="0" smtClean="0"/>
          </a:p>
          <a:p>
            <a:pPr marL="0" indent="0">
              <a:buNone/>
            </a:pPr>
            <a:endParaRPr lang="de-DE" dirty="0"/>
          </a:p>
          <a:p>
            <a:r>
              <a:rPr lang="de-DE" sz="1800" dirty="0" smtClean="0"/>
              <a:t>In </a:t>
            </a:r>
            <a:r>
              <a:rPr lang="de-DE" sz="1800" dirty="0"/>
              <a:t>allen Fächern steht zu den in der VV genannten Zeiten zusätzlich eine Bonuszeit von 10 Minuten zur Orientierung zur Verfügung. </a:t>
            </a:r>
          </a:p>
          <a:p>
            <a:r>
              <a:rPr lang="de-DE" sz="1800" dirty="0"/>
              <a:t>Im Fach Deutsch werden darüber hinaus 10 Minuten zur Auswahl der Wahlaufgabe gewährt. </a:t>
            </a:r>
            <a:endParaRPr lang="de-DE" sz="1800" dirty="0" smtClean="0"/>
          </a:p>
          <a:p>
            <a:r>
              <a:rPr lang="de-DE" sz="1800" dirty="0"/>
              <a:t>Im Fach Englisch ist die Bonuszeit von vornherein auf den zweiten Prüfungsteil anzurechnen.</a:t>
            </a:r>
          </a:p>
          <a:p>
            <a:endParaRPr lang="de-DE" sz="1800" dirty="0"/>
          </a:p>
        </p:txBody>
      </p:sp>
      <p:graphicFrame>
        <p:nvGraphicFramePr>
          <p:cNvPr id="4" name="Tabelle 3"/>
          <p:cNvGraphicFramePr>
            <a:graphicFrameLocks noGrp="1"/>
          </p:cNvGraphicFramePr>
          <p:nvPr>
            <p:extLst>
              <p:ext uri="{D42A27DB-BD31-4B8C-83A1-F6EECF244321}">
                <p14:modId xmlns:p14="http://schemas.microsoft.com/office/powerpoint/2010/main" val="1146694168"/>
              </p:ext>
            </p:extLst>
          </p:nvPr>
        </p:nvGraphicFramePr>
        <p:xfrm>
          <a:off x="1403648" y="2204864"/>
          <a:ext cx="6552728" cy="1752600"/>
        </p:xfrm>
        <a:graphic>
          <a:graphicData uri="http://schemas.openxmlformats.org/drawingml/2006/table">
            <a:tbl>
              <a:tblPr firstRow="1" bandRow="1">
                <a:tableStyleId>{5C22544A-7EE6-4342-B048-85BDC9FD1C3A}</a:tableStyleId>
              </a:tblPr>
              <a:tblGrid>
                <a:gridCol w="1638182"/>
                <a:gridCol w="1638182"/>
                <a:gridCol w="1638182"/>
                <a:gridCol w="1638182"/>
              </a:tblGrid>
              <a:tr h="370840">
                <a:tc>
                  <a:txBody>
                    <a:bodyPr/>
                    <a:lstStyle/>
                    <a:p>
                      <a:pPr algn="ctr"/>
                      <a:r>
                        <a:rPr lang="de-DE" dirty="0" smtClean="0"/>
                        <a:t>HSA</a:t>
                      </a:r>
                      <a:endParaRPr lang="de-DE" dirty="0"/>
                    </a:p>
                  </a:txBody>
                  <a:tcPr anchor="ctr"/>
                </a:tc>
                <a:tc>
                  <a:txBody>
                    <a:bodyPr/>
                    <a:lstStyle/>
                    <a:p>
                      <a:pPr algn="ctr"/>
                      <a:r>
                        <a:rPr lang="de-DE" dirty="0" smtClean="0"/>
                        <a:t>Gesamtzeit</a:t>
                      </a:r>
                    </a:p>
                    <a:p>
                      <a:pPr algn="ctr"/>
                      <a:r>
                        <a:rPr lang="de-DE" dirty="0" smtClean="0"/>
                        <a:t>VV</a:t>
                      </a:r>
                      <a:endParaRPr lang="de-DE" dirty="0"/>
                    </a:p>
                  </a:txBody>
                  <a:tcPr anchor="ctr"/>
                </a:tc>
                <a:tc>
                  <a:txBody>
                    <a:bodyPr/>
                    <a:lstStyle/>
                    <a:p>
                      <a:pPr algn="ctr"/>
                      <a:r>
                        <a:rPr lang="de-DE" dirty="0" smtClean="0"/>
                        <a:t>davon 1. Prüfungsteil</a:t>
                      </a:r>
                      <a:endParaRPr lang="de-DE" dirty="0"/>
                    </a:p>
                  </a:txBody>
                  <a:tcPr/>
                </a:tc>
                <a:tc>
                  <a:txBody>
                    <a:bodyPr/>
                    <a:lstStyle/>
                    <a:p>
                      <a:pPr algn="ctr"/>
                      <a:r>
                        <a:rPr lang="de-DE" dirty="0" smtClean="0"/>
                        <a:t>Bonuszeit</a:t>
                      </a:r>
                      <a:endParaRPr lang="de-DE" dirty="0"/>
                    </a:p>
                  </a:txBody>
                  <a:tcPr anchor="ctr"/>
                </a:tc>
              </a:tr>
              <a:tr h="370840">
                <a:tc>
                  <a:txBody>
                    <a:bodyPr/>
                    <a:lstStyle/>
                    <a:p>
                      <a:r>
                        <a:rPr lang="de-DE" dirty="0" smtClean="0"/>
                        <a:t>Deutsch</a:t>
                      </a:r>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dirty="0" smtClean="0"/>
                        <a:t>125 Minuten  </a:t>
                      </a:r>
                      <a:endParaRPr lang="de-DE" dirty="0"/>
                    </a:p>
                  </a:txBody>
                  <a:tcPr/>
                </a:tc>
                <a:tc>
                  <a:txBody>
                    <a:bodyPr/>
                    <a:lstStyle/>
                    <a:p>
                      <a:pPr algn="ctr"/>
                      <a:r>
                        <a:rPr lang="de-DE" dirty="0" smtClean="0"/>
                        <a:t>30 Minuten</a:t>
                      </a:r>
                      <a:endParaRPr lang="de-DE" dirty="0"/>
                    </a:p>
                  </a:txBody>
                  <a:tcPr/>
                </a:tc>
                <a:tc>
                  <a:txBody>
                    <a:bodyPr/>
                    <a:lstStyle/>
                    <a:p>
                      <a:pPr algn="ctr"/>
                      <a:r>
                        <a:rPr lang="de-DE" dirty="0" smtClean="0"/>
                        <a:t>+ 20 Minuten</a:t>
                      </a:r>
                      <a:endParaRPr lang="de-DE" dirty="0"/>
                    </a:p>
                  </a:txBody>
                  <a:tcPr/>
                </a:tc>
              </a:tr>
              <a:tr h="370840">
                <a:tc>
                  <a:txBody>
                    <a:bodyPr/>
                    <a:lstStyle/>
                    <a:p>
                      <a:r>
                        <a:rPr lang="de-DE" dirty="0" smtClean="0"/>
                        <a:t>Englisch</a:t>
                      </a:r>
                      <a:endParaRPr lang="de-DE" dirty="0"/>
                    </a:p>
                  </a:txBody>
                  <a:tcPr/>
                </a:tc>
                <a:tc>
                  <a:txBody>
                    <a:bodyPr/>
                    <a:lstStyle/>
                    <a:p>
                      <a:pPr algn="ctr"/>
                      <a:r>
                        <a:rPr lang="de-DE" dirty="0" smtClean="0"/>
                        <a:t>  90 Minuten </a:t>
                      </a:r>
                      <a:endParaRPr lang="de-DE" dirty="0"/>
                    </a:p>
                  </a:txBody>
                  <a:tcPr/>
                </a:tc>
                <a:tc>
                  <a:txBody>
                    <a:bodyPr/>
                    <a:lstStyle/>
                    <a:p>
                      <a:pPr algn="ctr"/>
                      <a:r>
                        <a:rPr lang="de-DE" smtClean="0"/>
                        <a:t>ca. 20 </a:t>
                      </a:r>
                      <a:r>
                        <a:rPr lang="de-DE" dirty="0" smtClean="0"/>
                        <a:t>Minuten</a:t>
                      </a:r>
                      <a:endParaRPr lang="de-DE" dirty="0"/>
                    </a:p>
                  </a:txBody>
                  <a:tcPr/>
                </a:tc>
                <a:tc>
                  <a:txBody>
                    <a:bodyPr/>
                    <a:lstStyle/>
                    <a:p>
                      <a:pPr algn="ctr"/>
                      <a:r>
                        <a:rPr lang="de-DE" dirty="0" smtClean="0"/>
                        <a:t>+ 10 Minuten</a:t>
                      </a:r>
                      <a:endParaRPr lang="de-DE" dirty="0"/>
                    </a:p>
                  </a:txBody>
                  <a:tcPr/>
                </a:tc>
              </a:tr>
              <a:tr h="370840">
                <a:tc>
                  <a:txBody>
                    <a:bodyPr/>
                    <a:lstStyle/>
                    <a:p>
                      <a:r>
                        <a:rPr lang="de-DE" dirty="0" smtClean="0"/>
                        <a:t>Mathematik</a:t>
                      </a:r>
                      <a:endParaRPr lang="de-DE" dirty="0"/>
                    </a:p>
                  </a:txBody>
                  <a:tcPr/>
                </a:tc>
                <a:tc>
                  <a:txBody>
                    <a:bodyPr/>
                    <a:lstStyle/>
                    <a:p>
                      <a:pPr algn="ctr"/>
                      <a:r>
                        <a:rPr lang="de-DE" dirty="0" smtClean="0"/>
                        <a:t>  90 Minuten </a:t>
                      </a:r>
                      <a:endParaRPr lang="de-DE" dirty="0"/>
                    </a:p>
                  </a:txBody>
                  <a:tcPr/>
                </a:tc>
                <a:tc>
                  <a:txBody>
                    <a:bodyPr/>
                    <a:lstStyle/>
                    <a:p>
                      <a:pPr algn="ctr"/>
                      <a:r>
                        <a:rPr lang="de-DE" dirty="0" smtClean="0"/>
                        <a:t>30 Minuten</a:t>
                      </a:r>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dirty="0" smtClean="0"/>
                        <a:t>+ 10 Minuten</a:t>
                      </a:r>
                    </a:p>
                  </a:txBody>
                  <a:tcPr/>
                </a:tc>
              </a:tr>
            </a:tbl>
          </a:graphicData>
        </a:graphic>
      </p:graphicFrame>
      <p:sp>
        <p:nvSpPr>
          <p:cNvPr id="5" name="Fußzeilenplatzhalter 4"/>
          <p:cNvSpPr>
            <a:spLocks noGrp="1"/>
          </p:cNvSpPr>
          <p:nvPr>
            <p:ph type="ftr" sz="quarter" idx="11"/>
          </p:nvPr>
        </p:nvSpPr>
        <p:spPr/>
        <p:txBody>
          <a:bodyPr/>
          <a:lstStyle/>
          <a:p>
            <a:r>
              <a:rPr lang="de-DE" smtClean="0"/>
              <a:t>Durchführung Zentrale Prüfungen 10 - 2018</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6</a:t>
            </a:fld>
            <a:endParaRPr lang="de-DE"/>
          </a:p>
        </p:txBody>
      </p:sp>
    </p:spTree>
    <p:extLst>
      <p:ext uri="{BB962C8B-B14F-4D97-AF65-F5344CB8AC3E}">
        <p14:creationId xmlns:p14="http://schemas.microsoft.com/office/powerpoint/2010/main" val="2254336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40000"/>
              <a:lumOff val="60000"/>
            </a:schemeClr>
          </a:solidFill>
        </p:spPr>
        <p:txBody>
          <a:bodyPr>
            <a:normAutofit fontScale="90000"/>
          </a:bodyPr>
          <a:lstStyle/>
          <a:p>
            <a:r>
              <a:rPr lang="de-DE" b="1" dirty="0" smtClean="0"/>
              <a:t>Bearbeitungsdauer MSA</a:t>
            </a:r>
            <a:br>
              <a:rPr lang="de-DE" b="1" dirty="0" smtClean="0"/>
            </a:br>
            <a:r>
              <a:rPr lang="de-DE" sz="2800" b="1" dirty="0"/>
              <a:t>M</a:t>
            </a:r>
            <a:r>
              <a:rPr lang="de-DE" sz="2800" b="1" dirty="0" smtClean="0"/>
              <a:t>ittlerer Schulabschluss</a:t>
            </a:r>
            <a:endParaRPr lang="de-DE" sz="2800" dirty="0"/>
          </a:p>
        </p:txBody>
      </p:sp>
      <p:sp>
        <p:nvSpPr>
          <p:cNvPr id="3" name="Inhaltsplatzhalter 2"/>
          <p:cNvSpPr>
            <a:spLocks noGrp="1"/>
          </p:cNvSpPr>
          <p:nvPr>
            <p:ph idx="1"/>
          </p:nvPr>
        </p:nvSpPr>
        <p:spPr>
          <a:xfrm>
            <a:off x="467544" y="1556792"/>
            <a:ext cx="8229600" cy="4525963"/>
          </a:xfrm>
        </p:spPr>
        <p:txBody>
          <a:bodyPr>
            <a:normAutofit lnSpcReduction="10000"/>
          </a:bodyPr>
          <a:lstStyle/>
          <a:p>
            <a:endParaRPr lang="de-DE" dirty="0" smtClean="0"/>
          </a:p>
          <a:p>
            <a:endParaRPr lang="de-DE" dirty="0" smtClean="0"/>
          </a:p>
          <a:p>
            <a:endParaRPr lang="de-DE" dirty="0"/>
          </a:p>
          <a:p>
            <a:endParaRPr lang="de-DE" dirty="0" smtClean="0"/>
          </a:p>
          <a:p>
            <a:pPr>
              <a:lnSpc>
                <a:spcPct val="120000"/>
              </a:lnSpc>
            </a:pPr>
            <a:endParaRPr lang="de-DE" sz="1800" dirty="0" smtClean="0"/>
          </a:p>
          <a:p>
            <a:pPr>
              <a:lnSpc>
                <a:spcPct val="120000"/>
              </a:lnSpc>
            </a:pPr>
            <a:r>
              <a:rPr lang="de-DE" sz="1800" dirty="0" smtClean="0"/>
              <a:t>In </a:t>
            </a:r>
            <a:r>
              <a:rPr lang="de-DE" sz="1800" dirty="0"/>
              <a:t>allen Fächern steht zu den in der VV genannten Zeiten zusätzlich eine Bonuszeit von 10 Minuten zur Orientierung zur Verfügung. </a:t>
            </a:r>
          </a:p>
          <a:p>
            <a:pPr>
              <a:lnSpc>
                <a:spcPct val="120000"/>
              </a:lnSpc>
            </a:pPr>
            <a:r>
              <a:rPr lang="de-DE" sz="1800" dirty="0"/>
              <a:t>Im Fach Deutsch werden darüber hinaus 10 Minuten zur Auswahl der Wahlaufgabe gewährt. </a:t>
            </a:r>
            <a:endParaRPr lang="de-DE" sz="1800" dirty="0" smtClean="0"/>
          </a:p>
          <a:p>
            <a:pPr>
              <a:lnSpc>
                <a:spcPct val="120000"/>
              </a:lnSpc>
            </a:pPr>
            <a:r>
              <a:rPr lang="de-DE" sz="1800" dirty="0"/>
              <a:t>Im Fach Englisch ist die Bonuszeit von vornherein auf den zweiten Prüfungsteil anzurechnen.</a:t>
            </a:r>
          </a:p>
          <a:p>
            <a:pPr>
              <a:lnSpc>
                <a:spcPct val="120000"/>
              </a:lnSpc>
            </a:pPr>
            <a:endParaRPr lang="de-DE" sz="1800" dirty="0"/>
          </a:p>
        </p:txBody>
      </p:sp>
      <p:graphicFrame>
        <p:nvGraphicFramePr>
          <p:cNvPr id="4" name="Tabelle 3"/>
          <p:cNvGraphicFramePr>
            <a:graphicFrameLocks noGrp="1"/>
          </p:cNvGraphicFramePr>
          <p:nvPr>
            <p:extLst>
              <p:ext uri="{D42A27DB-BD31-4B8C-83A1-F6EECF244321}">
                <p14:modId xmlns:p14="http://schemas.microsoft.com/office/powerpoint/2010/main" val="1112295940"/>
              </p:ext>
            </p:extLst>
          </p:nvPr>
        </p:nvGraphicFramePr>
        <p:xfrm>
          <a:off x="1403648" y="1988840"/>
          <a:ext cx="6480720" cy="1752600"/>
        </p:xfrm>
        <a:graphic>
          <a:graphicData uri="http://schemas.openxmlformats.org/drawingml/2006/table">
            <a:tbl>
              <a:tblPr firstRow="1" bandRow="1">
                <a:tableStyleId>{5C22544A-7EE6-4342-B048-85BDC9FD1C3A}</a:tableStyleId>
              </a:tblPr>
              <a:tblGrid>
                <a:gridCol w="1620180"/>
                <a:gridCol w="1620180"/>
                <a:gridCol w="1620180"/>
                <a:gridCol w="1620180"/>
              </a:tblGrid>
              <a:tr h="370840">
                <a:tc>
                  <a:txBody>
                    <a:bodyPr/>
                    <a:lstStyle/>
                    <a:p>
                      <a:pPr algn="ctr"/>
                      <a:r>
                        <a:rPr lang="de-DE" dirty="0" smtClean="0"/>
                        <a:t>MSA</a:t>
                      </a:r>
                      <a:endParaRPr lang="de-DE" dirty="0"/>
                    </a:p>
                  </a:txBody>
                  <a:tcPr anchor="ctr">
                    <a:solidFill>
                      <a:schemeClr val="accent6">
                        <a:lumMod val="75000"/>
                      </a:schemeClr>
                    </a:solidFill>
                  </a:tcPr>
                </a:tc>
                <a:tc>
                  <a:txBody>
                    <a:bodyPr/>
                    <a:lstStyle/>
                    <a:p>
                      <a:pPr algn="ctr"/>
                      <a:r>
                        <a:rPr lang="de-DE" dirty="0" smtClean="0"/>
                        <a:t>Gesamtzeit</a:t>
                      </a:r>
                    </a:p>
                    <a:p>
                      <a:pPr algn="ctr"/>
                      <a:r>
                        <a:rPr lang="de-DE" dirty="0" smtClean="0"/>
                        <a:t>VV</a:t>
                      </a:r>
                      <a:endParaRPr lang="de-DE" dirty="0"/>
                    </a:p>
                  </a:txBody>
                  <a:tcPr anchor="ctr">
                    <a:solidFill>
                      <a:schemeClr val="accent6">
                        <a:lumMod val="75000"/>
                      </a:schemeClr>
                    </a:solidFill>
                  </a:tcPr>
                </a:tc>
                <a:tc>
                  <a:txBody>
                    <a:bodyPr/>
                    <a:lstStyle/>
                    <a:p>
                      <a:pPr algn="ctr"/>
                      <a:r>
                        <a:rPr lang="de-DE" dirty="0" smtClean="0"/>
                        <a:t>davon 1. Prüfungsteil</a:t>
                      </a:r>
                      <a:endParaRPr lang="de-DE" dirty="0"/>
                    </a:p>
                  </a:txBody>
                  <a:tcPr>
                    <a:solidFill>
                      <a:schemeClr val="accent6">
                        <a:lumMod val="75000"/>
                      </a:schemeClr>
                    </a:solidFill>
                  </a:tcPr>
                </a:tc>
                <a:tc>
                  <a:txBody>
                    <a:bodyPr/>
                    <a:lstStyle/>
                    <a:p>
                      <a:pPr algn="ctr"/>
                      <a:r>
                        <a:rPr lang="de-DE" dirty="0" smtClean="0"/>
                        <a:t>Bonuszeit</a:t>
                      </a:r>
                      <a:endParaRPr lang="de-DE" dirty="0"/>
                    </a:p>
                  </a:txBody>
                  <a:tcPr anchor="ctr">
                    <a:solidFill>
                      <a:schemeClr val="accent6">
                        <a:lumMod val="75000"/>
                      </a:schemeClr>
                    </a:solidFill>
                  </a:tcPr>
                </a:tc>
              </a:tr>
              <a:tr h="370840">
                <a:tc>
                  <a:txBody>
                    <a:bodyPr/>
                    <a:lstStyle/>
                    <a:p>
                      <a:r>
                        <a:rPr lang="de-DE" dirty="0" smtClean="0"/>
                        <a:t>Deutsch</a:t>
                      </a:r>
                      <a:endParaRPr lang="de-DE" dirty="0"/>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dirty="0" smtClean="0"/>
                        <a:t>150 Minuten</a:t>
                      </a:r>
                      <a:endParaRPr lang="de-DE" dirty="0"/>
                    </a:p>
                  </a:txBody>
                  <a:tcPr>
                    <a:solidFill>
                      <a:schemeClr val="accent6">
                        <a:lumMod val="60000"/>
                        <a:lumOff val="40000"/>
                      </a:schemeClr>
                    </a:solidFill>
                  </a:tcPr>
                </a:tc>
                <a:tc>
                  <a:txBody>
                    <a:bodyPr/>
                    <a:lstStyle/>
                    <a:p>
                      <a:pPr algn="ctr"/>
                      <a:r>
                        <a:rPr lang="de-DE" dirty="0" smtClean="0"/>
                        <a:t>30 Minuten</a:t>
                      </a:r>
                      <a:endParaRPr lang="de-DE" dirty="0"/>
                    </a:p>
                  </a:txBody>
                  <a:tcPr>
                    <a:solidFill>
                      <a:schemeClr val="accent6">
                        <a:lumMod val="60000"/>
                        <a:lumOff val="40000"/>
                      </a:schemeClr>
                    </a:solidFill>
                  </a:tcPr>
                </a:tc>
                <a:tc>
                  <a:txBody>
                    <a:bodyPr/>
                    <a:lstStyle/>
                    <a:p>
                      <a:pPr algn="ctr"/>
                      <a:r>
                        <a:rPr lang="de-DE" dirty="0" smtClean="0"/>
                        <a:t>+ 20 Minuten</a:t>
                      </a:r>
                      <a:endParaRPr lang="de-DE" dirty="0"/>
                    </a:p>
                  </a:txBody>
                  <a:tcPr>
                    <a:solidFill>
                      <a:schemeClr val="accent6">
                        <a:lumMod val="60000"/>
                        <a:lumOff val="40000"/>
                      </a:schemeClr>
                    </a:solidFill>
                  </a:tcPr>
                </a:tc>
              </a:tr>
              <a:tr h="370840">
                <a:tc>
                  <a:txBody>
                    <a:bodyPr/>
                    <a:lstStyle/>
                    <a:p>
                      <a:r>
                        <a:rPr lang="de-DE" dirty="0" smtClean="0"/>
                        <a:t>Englisch</a:t>
                      </a:r>
                      <a:endParaRPr lang="de-DE" dirty="0"/>
                    </a:p>
                  </a:txBody>
                  <a:tcPr>
                    <a:solidFill>
                      <a:schemeClr val="accent6">
                        <a:lumMod val="40000"/>
                        <a:lumOff val="60000"/>
                      </a:schemeClr>
                    </a:solidFill>
                  </a:tcPr>
                </a:tc>
                <a:tc>
                  <a:txBody>
                    <a:bodyPr/>
                    <a:lstStyle/>
                    <a:p>
                      <a:pPr algn="ctr"/>
                      <a:r>
                        <a:rPr lang="de-DE" dirty="0" smtClean="0"/>
                        <a:t>120 Minuten </a:t>
                      </a:r>
                      <a:endParaRPr lang="de-DE" dirty="0"/>
                    </a:p>
                  </a:txBody>
                  <a:tcPr>
                    <a:solidFill>
                      <a:schemeClr val="accent6">
                        <a:lumMod val="40000"/>
                        <a:lumOff val="60000"/>
                      </a:schemeClr>
                    </a:solidFill>
                  </a:tcPr>
                </a:tc>
                <a:tc>
                  <a:txBody>
                    <a:bodyPr/>
                    <a:lstStyle/>
                    <a:p>
                      <a:pPr algn="ctr"/>
                      <a:r>
                        <a:rPr lang="de-DE" smtClean="0"/>
                        <a:t>ca. 20 </a:t>
                      </a:r>
                      <a:r>
                        <a:rPr lang="de-DE" dirty="0" smtClean="0"/>
                        <a:t>Minuten</a:t>
                      </a:r>
                      <a:endParaRPr lang="de-DE" dirty="0"/>
                    </a:p>
                  </a:txBody>
                  <a:tcPr>
                    <a:solidFill>
                      <a:schemeClr val="accent6">
                        <a:lumMod val="40000"/>
                        <a:lumOff val="60000"/>
                      </a:schemeClr>
                    </a:solidFill>
                  </a:tcPr>
                </a:tc>
                <a:tc>
                  <a:txBody>
                    <a:bodyPr/>
                    <a:lstStyle/>
                    <a:p>
                      <a:pPr algn="ctr"/>
                      <a:r>
                        <a:rPr lang="de-DE" dirty="0" smtClean="0"/>
                        <a:t>+ 10 Minuten</a:t>
                      </a:r>
                      <a:endParaRPr lang="de-DE" dirty="0"/>
                    </a:p>
                  </a:txBody>
                  <a:tcPr>
                    <a:solidFill>
                      <a:schemeClr val="accent6">
                        <a:lumMod val="40000"/>
                        <a:lumOff val="60000"/>
                      </a:schemeClr>
                    </a:solidFill>
                  </a:tcPr>
                </a:tc>
              </a:tr>
              <a:tr h="370840">
                <a:tc>
                  <a:txBody>
                    <a:bodyPr/>
                    <a:lstStyle/>
                    <a:p>
                      <a:r>
                        <a:rPr lang="de-DE" dirty="0" smtClean="0"/>
                        <a:t>Mathematik</a:t>
                      </a:r>
                      <a:endParaRPr lang="de-DE" dirty="0"/>
                    </a:p>
                  </a:txBody>
                  <a:tcPr>
                    <a:solidFill>
                      <a:schemeClr val="accent6">
                        <a:lumMod val="60000"/>
                        <a:lumOff val="40000"/>
                      </a:schemeClr>
                    </a:solidFill>
                  </a:tcPr>
                </a:tc>
                <a:tc>
                  <a:txBody>
                    <a:bodyPr/>
                    <a:lstStyle/>
                    <a:p>
                      <a:pPr algn="ctr"/>
                      <a:r>
                        <a:rPr lang="de-DE" dirty="0" smtClean="0"/>
                        <a:t>120 Minuten </a:t>
                      </a:r>
                      <a:endParaRPr lang="de-DE" dirty="0"/>
                    </a:p>
                  </a:txBody>
                  <a:tcPr>
                    <a:solidFill>
                      <a:schemeClr val="accent6">
                        <a:lumMod val="60000"/>
                        <a:lumOff val="40000"/>
                      </a:schemeClr>
                    </a:solidFill>
                  </a:tcPr>
                </a:tc>
                <a:tc>
                  <a:txBody>
                    <a:bodyPr/>
                    <a:lstStyle/>
                    <a:p>
                      <a:pPr algn="ctr"/>
                      <a:r>
                        <a:rPr lang="de-DE" dirty="0" smtClean="0"/>
                        <a:t>30 Minuten</a:t>
                      </a:r>
                      <a:endParaRPr lang="de-DE" dirty="0"/>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dirty="0" smtClean="0"/>
                        <a:t>+ 10 Minuten</a:t>
                      </a:r>
                    </a:p>
                  </a:txBody>
                  <a:tcPr>
                    <a:solidFill>
                      <a:schemeClr val="accent6">
                        <a:lumMod val="60000"/>
                        <a:lumOff val="40000"/>
                      </a:schemeClr>
                    </a:solidFill>
                  </a:tcPr>
                </a:tc>
              </a:tr>
            </a:tbl>
          </a:graphicData>
        </a:graphic>
      </p:graphicFrame>
      <p:sp>
        <p:nvSpPr>
          <p:cNvPr id="5" name="Fußzeilenplatzhalter 4"/>
          <p:cNvSpPr>
            <a:spLocks noGrp="1"/>
          </p:cNvSpPr>
          <p:nvPr>
            <p:ph type="ftr" sz="quarter" idx="11"/>
          </p:nvPr>
        </p:nvSpPr>
        <p:spPr/>
        <p:txBody>
          <a:bodyPr/>
          <a:lstStyle/>
          <a:p>
            <a:r>
              <a:rPr lang="de-DE" smtClean="0"/>
              <a:t>Durchführung Zentrale Prüfungen 10 - 2018</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7</a:t>
            </a:fld>
            <a:endParaRPr lang="de-DE"/>
          </a:p>
        </p:txBody>
      </p:sp>
    </p:spTree>
    <p:extLst>
      <p:ext uri="{BB962C8B-B14F-4D97-AF65-F5344CB8AC3E}">
        <p14:creationId xmlns:p14="http://schemas.microsoft.com/office/powerpoint/2010/main" val="3796272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Bearbeitungsdauer</a:t>
            </a:r>
            <a:endParaRPr lang="de-DE" dirty="0"/>
          </a:p>
        </p:txBody>
      </p:sp>
      <p:sp>
        <p:nvSpPr>
          <p:cNvPr id="3" name="Inhaltsplatzhalter 2"/>
          <p:cNvSpPr>
            <a:spLocks noGrp="1"/>
          </p:cNvSpPr>
          <p:nvPr>
            <p:ph idx="1"/>
          </p:nvPr>
        </p:nvSpPr>
        <p:spPr>
          <a:xfrm>
            <a:off x="457200" y="1600200"/>
            <a:ext cx="8229600" cy="4781128"/>
          </a:xfrm>
          <a:noFill/>
        </p:spPr>
        <p:txBody>
          <a:bodyPr>
            <a:noAutofit/>
          </a:bodyPr>
          <a:lstStyle/>
          <a:p>
            <a:r>
              <a:rPr lang="de-DE" sz="1800" dirty="0" smtClean="0"/>
              <a:t>Der 1. Aufgabenteil </a:t>
            </a:r>
            <a:r>
              <a:rPr lang="de-DE" sz="1800" dirty="0"/>
              <a:t>ist spätestens nach der </a:t>
            </a:r>
            <a:r>
              <a:rPr lang="de-DE" sz="1800" dirty="0" smtClean="0"/>
              <a:t>dafür festgelegten Dauer zuzüglich </a:t>
            </a:r>
            <a:r>
              <a:rPr lang="de-DE" sz="1800" dirty="0"/>
              <a:t>der Bonuszeit von 10 Minuten abzugeben. </a:t>
            </a:r>
            <a:endParaRPr lang="de-DE" sz="1800" dirty="0" smtClean="0"/>
          </a:p>
          <a:p>
            <a:r>
              <a:rPr lang="de-DE" sz="1800" dirty="0" smtClean="0"/>
              <a:t>Nach </a:t>
            </a:r>
            <a:r>
              <a:rPr lang="de-DE" sz="1800" dirty="0"/>
              <a:t>der Abgabe des ersten Teils kann sofort mit dem zweiten Aufgabenteil begonnen werden. </a:t>
            </a:r>
            <a:endParaRPr lang="de-DE" sz="1800" dirty="0" smtClean="0"/>
          </a:p>
          <a:p>
            <a:r>
              <a:rPr lang="de-DE" sz="1800" dirty="0" smtClean="0"/>
              <a:t>Wird </a:t>
            </a:r>
            <a:r>
              <a:rPr lang="de-DE" sz="1800" dirty="0"/>
              <a:t>in den Fächern Deutsch und Mathematik der erste Aufgabenteil früher als in der oben vorgesehenen Zeit abgegeben, steht entsprechend mehr Zeit für die Bearbeitung des zweiten Teils zur Verfügung</a:t>
            </a:r>
            <a:r>
              <a:rPr lang="de-DE" sz="1800" dirty="0" smtClean="0"/>
              <a:t>.</a:t>
            </a:r>
            <a:r>
              <a:rPr lang="de-DE" sz="1800" dirty="0"/>
              <a:t> </a:t>
            </a:r>
            <a:endParaRPr lang="de-DE" sz="2000" dirty="0"/>
          </a:p>
          <a:p>
            <a:pPr>
              <a:spcBef>
                <a:spcPts val="1200"/>
              </a:spcBef>
              <a:spcAft>
                <a:spcPts val="1200"/>
              </a:spcAft>
            </a:pPr>
            <a:r>
              <a:rPr lang="de-DE" sz="1800" b="1" dirty="0"/>
              <a:t>Die Uhrzeiten des jeweils zur Verfügung stehenden Zeitrahmens werden von der Aufsicht führenden Lehrkraft zu Beginn der Prüfung an die Tafel </a:t>
            </a:r>
            <a:r>
              <a:rPr lang="de-DE" sz="1800" b="1" dirty="0" smtClean="0"/>
              <a:t>geschrieben, </a:t>
            </a:r>
            <a:r>
              <a:rPr lang="de-DE" sz="1800" b="1" dirty="0"/>
              <a:t> </a:t>
            </a:r>
            <a:r>
              <a:rPr lang="de-DE" sz="1800" b="1" dirty="0" smtClean="0"/>
              <a:t>    z. B.</a:t>
            </a:r>
            <a:r>
              <a:rPr lang="de-DE" sz="1800" dirty="0" smtClean="0"/>
              <a:t>:</a:t>
            </a:r>
          </a:p>
          <a:p>
            <a:pPr marL="0" indent="0" defTabSz="628650">
              <a:buNone/>
            </a:pPr>
            <a:r>
              <a:rPr lang="de-DE" sz="2000" dirty="0" smtClean="0">
                <a:latin typeface="Lucida Handwriting" panose="03010101010101010101" pitchFamily="66" charset="0"/>
              </a:rPr>
              <a:t>	</a:t>
            </a:r>
            <a:r>
              <a:rPr lang="de-DE" sz="1600" u="sng" dirty="0" smtClean="0">
                <a:latin typeface="Lucida Handwriting" panose="03010101010101010101" pitchFamily="66" charset="0"/>
              </a:rPr>
              <a:t>ZP 10 Deutsch MSA</a:t>
            </a:r>
          </a:p>
          <a:p>
            <a:pPr marL="457200" lvl="1" indent="0">
              <a:buNone/>
              <a:tabLst>
                <a:tab pos="1079500" algn="l"/>
                <a:tab pos="1884363" algn="l"/>
                <a:tab pos="2333625" algn="l"/>
              </a:tabLst>
            </a:pPr>
            <a:r>
              <a:rPr lang="de-DE" sz="1600" dirty="0" smtClean="0">
                <a:latin typeface="Lucida Handwriting" panose="03010101010101010101" pitchFamily="66" charset="0"/>
              </a:rPr>
              <a:t>	Beginn	9:00 Uhr</a:t>
            </a:r>
          </a:p>
          <a:p>
            <a:pPr marL="457200" lvl="1" indent="0">
              <a:buNone/>
              <a:tabLst>
                <a:tab pos="1079500" algn="l"/>
                <a:tab pos="1884363" algn="l"/>
                <a:tab pos="2333625" algn="l"/>
              </a:tabLst>
            </a:pPr>
            <a:r>
              <a:rPr lang="de-DE" sz="1600" dirty="0">
                <a:latin typeface="Lucida Handwriting" panose="03010101010101010101" pitchFamily="66" charset="0"/>
              </a:rPr>
              <a:t>	</a:t>
            </a:r>
            <a:r>
              <a:rPr lang="de-DE" sz="1600" dirty="0" smtClean="0">
                <a:latin typeface="Lucida Handwriting" panose="03010101010101010101" pitchFamily="66" charset="0"/>
              </a:rPr>
              <a:t>Abgabe 	1. Prüfungsteil  spätestens    9:40 Uhr</a:t>
            </a:r>
          </a:p>
          <a:p>
            <a:pPr marL="914400" lvl="2" indent="0">
              <a:buNone/>
              <a:tabLst>
                <a:tab pos="1079500" algn="l"/>
                <a:tab pos="1884363" algn="l"/>
                <a:tab pos="2333625" algn="l"/>
              </a:tabLst>
            </a:pPr>
            <a:r>
              <a:rPr lang="de-DE" sz="1600" dirty="0" smtClean="0">
                <a:latin typeface="Lucida Handwriting" panose="03010101010101010101" pitchFamily="66" charset="0"/>
              </a:rPr>
              <a:t>	Abgabe 	2. Prüfungsteil  spätestens  11:50 Uhr</a:t>
            </a:r>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8</a:t>
            </a:fld>
            <a:endParaRPr lang="de-DE"/>
          </a:p>
        </p:txBody>
      </p:sp>
    </p:spTree>
    <p:extLst>
      <p:ext uri="{BB962C8B-B14F-4D97-AF65-F5344CB8AC3E}">
        <p14:creationId xmlns:p14="http://schemas.microsoft.com/office/powerpoint/2010/main" val="932937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Deutsch</a:t>
            </a:r>
            <a:endParaRPr lang="de-DE" dirty="0"/>
          </a:p>
        </p:txBody>
      </p:sp>
      <p:sp>
        <p:nvSpPr>
          <p:cNvPr id="3" name="Inhaltsplatzhalter 2"/>
          <p:cNvSpPr>
            <a:spLocks noGrp="1"/>
          </p:cNvSpPr>
          <p:nvPr>
            <p:ph idx="1"/>
          </p:nvPr>
        </p:nvSpPr>
        <p:spPr/>
        <p:txBody>
          <a:bodyPr>
            <a:normAutofit/>
          </a:bodyPr>
          <a:lstStyle/>
          <a:p>
            <a:r>
              <a:rPr lang="de-DE" sz="1800" dirty="0"/>
              <a:t>Im Fach Deutsch müssen mehrere Exemplare eines Wörterbuchs zur deutschen Rechtschreibung zur Einsichtnahme für die Prüflinge im Prüfungsraum bereit liegen</a:t>
            </a:r>
            <a:r>
              <a:rPr lang="de-DE" sz="1800" dirty="0" smtClean="0"/>
              <a:t>.</a:t>
            </a:r>
          </a:p>
          <a:p>
            <a:pPr>
              <a:spcBef>
                <a:spcPts val="1200"/>
              </a:spcBef>
            </a:pPr>
            <a:r>
              <a:rPr lang="de-DE" sz="1800" dirty="0" smtClean="0"/>
              <a:t>Fünf </a:t>
            </a:r>
            <a:r>
              <a:rPr lang="de-DE" sz="1800" dirty="0"/>
              <a:t>Exemplare dürften in der Regel ausreichen</a:t>
            </a:r>
            <a:r>
              <a:rPr lang="de-DE" sz="1800" dirty="0" smtClean="0"/>
              <a:t>.</a:t>
            </a:r>
          </a:p>
          <a:p>
            <a:pPr>
              <a:spcBef>
                <a:spcPts val="1200"/>
              </a:spcBef>
            </a:pPr>
            <a:r>
              <a:rPr lang="de-DE" sz="1800" dirty="0"/>
              <a:t>Wörterbücher für andere Muttersprachen als Deutsch sind in den zentralen Prüfungen nicht zugelassen</a:t>
            </a:r>
            <a:r>
              <a:rPr lang="de-DE" sz="1800" dirty="0" smtClean="0"/>
              <a:t>.</a:t>
            </a:r>
          </a:p>
          <a:p>
            <a:pPr>
              <a:spcBef>
                <a:spcPts val="1200"/>
              </a:spcBef>
            </a:pPr>
            <a:r>
              <a:rPr lang="de-DE" sz="1800" dirty="0"/>
              <a:t>Sollten sich Hilfen, die in den Aufgabenstellungen nicht vorgesehen sind, für das Verständnis einer Aufgabe als unverzichtbar erweisen, so sind diese von der jeweiligen Fachlehrkraft zu geben und in das Protokoll aufzunehmen</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10 - 2018</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9</a:t>
            </a:fld>
            <a:endParaRPr lang="de-DE"/>
          </a:p>
        </p:txBody>
      </p:sp>
    </p:spTree>
    <p:extLst>
      <p:ext uri="{BB962C8B-B14F-4D97-AF65-F5344CB8AC3E}">
        <p14:creationId xmlns:p14="http://schemas.microsoft.com/office/powerpoint/2010/main" val="2468783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2385</Words>
  <Application>Microsoft Office PowerPoint</Application>
  <PresentationFormat>Bildschirmpräsentation (4:3)</PresentationFormat>
  <Paragraphs>301</Paragraphs>
  <Slides>34</Slides>
  <Notes>0</Notes>
  <HiddenSlides>0</HiddenSlides>
  <MMClips>0</MMClips>
  <ScaleCrop>false</ScaleCrop>
  <HeadingPairs>
    <vt:vector size="4" baseType="variant">
      <vt:variant>
        <vt:lpstr>Design</vt:lpstr>
      </vt:variant>
      <vt:variant>
        <vt:i4>1</vt:i4>
      </vt:variant>
      <vt:variant>
        <vt:lpstr>Folientitel</vt:lpstr>
      </vt:variant>
      <vt:variant>
        <vt:i4>34</vt:i4>
      </vt:variant>
    </vt:vector>
  </HeadingPairs>
  <TitlesOfParts>
    <vt:vector size="35" baseType="lpstr">
      <vt:lpstr>Larissa</vt:lpstr>
      <vt:lpstr>DURCHFÜHRUNG ZENTRALE PRÜFUNGEN 10 2018</vt:lpstr>
      <vt:lpstr>Hinweise zum Einsatz</vt:lpstr>
      <vt:lpstr>Änderungen gegenüber der Verfügung 2017</vt:lpstr>
      <vt:lpstr>1  Hinweise zur Durchführung der Prüfungen</vt:lpstr>
      <vt:lpstr>Schriftliche Prüfungen Termine</vt:lpstr>
      <vt:lpstr>Bearbeitungsdauer HSA Hauptschulabschluss nach Klasse 10</vt:lpstr>
      <vt:lpstr>Bearbeitungsdauer MSA Mittlerer Schulabschluss</vt:lpstr>
      <vt:lpstr>Bearbeitungsdauer</vt:lpstr>
      <vt:lpstr>Hilfsmittel: Deutsch</vt:lpstr>
      <vt:lpstr>Hilfsmittel: Englisch</vt:lpstr>
      <vt:lpstr>Hilfsmittel: Mathematik</vt:lpstr>
      <vt:lpstr>Täuschungsversuche</vt:lpstr>
      <vt:lpstr>2  Korrekturhinweise</vt:lpstr>
      <vt:lpstr>Bewertungsvorgaben Unterlagen für die Lehrkraft</vt:lpstr>
      <vt:lpstr>PowerPoint-Präsentation</vt:lpstr>
      <vt:lpstr>3  Notenfindung Vornote Prüfungsnote Mündliche Prüfung   Festlegung der Abschlussnote</vt:lpstr>
      <vt:lpstr>Vornote</vt:lpstr>
      <vt:lpstr>Prüfungsnote</vt:lpstr>
      <vt:lpstr>Bekanntgabe  Vornote und Prüfungsnote</vt:lpstr>
      <vt:lpstr>Mündliche Abweichungsprüfungen</vt:lpstr>
      <vt:lpstr>Mündliche Abweichungsprüfungen Freiwillige und verpflichtende Teilnahme</vt:lpstr>
      <vt:lpstr>Mündliche Abweichungsprüfungen Termine</vt:lpstr>
      <vt:lpstr>Mündliche Abweichungsprüfungen Prüfungsaufgaben und Vorbereitungszeit</vt:lpstr>
      <vt:lpstr>Mündliche Abweichungsprüfungen Protokoll</vt:lpstr>
      <vt:lpstr>Festlegung der Abschlussnote nach einer mündlichen Abweichungsprüfung </vt:lpstr>
      <vt:lpstr>Festlegung der Abschlussnote ohne mündliche Prüfung</vt:lpstr>
      <vt:lpstr>4  Weitere Informationsquellen</vt:lpstr>
      <vt:lpstr>Aktuelles zur ZP10 </vt:lpstr>
      <vt:lpstr>Übungsmaterialien</vt:lpstr>
      <vt:lpstr>Formblätter</vt:lpstr>
      <vt:lpstr>Fragen – Hilfestellung</vt:lpstr>
      <vt:lpstr>Sonderregelungen  - nur bei Bedarf einsetzen -</vt:lpstr>
      <vt:lpstr>Besondere Regelungen für neu zugewanderte Schülerinnen und Schüler </vt:lpstr>
      <vt:lpstr>Das MSB stellt den Schulleitungen eine Orientierungshilfe zur Gewährung von Nachteilsausgleichen zur Verfügung: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Durchführung Zentralen Prüfungen 10</dc:title>
  <dc:creator>MSB NRW</dc:creator>
  <cp:lastModifiedBy>Michael Dohmen</cp:lastModifiedBy>
  <cp:revision>200</cp:revision>
  <cp:lastPrinted>2016-10-13T15:35:02Z</cp:lastPrinted>
  <dcterms:created xsi:type="dcterms:W3CDTF">2014-12-11T20:14:09Z</dcterms:created>
  <dcterms:modified xsi:type="dcterms:W3CDTF">2017-11-16T12:42:23Z</dcterms:modified>
</cp:coreProperties>
</file>